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00"/>
  </p:notesMasterIdLst>
  <p:sldIdLst>
    <p:sldId id="451" r:id="rId2"/>
    <p:sldId id="452" r:id="rId3"/>
    <p:sldId id="453" r:id="rId4"/>
    <p:sldId id="550" r:id="rId5"/>
    <p:sldId id="456" r:id="rId6"/>
    <p:sldId id="458" r:id="rId7"/>
    <p:sldId id="459" r:id="rId8"/>
    <p:sldId id="460" r:id="rId9"/>
    <p:sldId id="461" r:id="rId10"/>
    <p:sldId id="462" r:id="rId11"/>
    <p:sldId id="463" r:id="rId12"/>
    <p:sldId id="464" r:id="rId13"/>
    <p:sldId id="465" r:id="rId14"/>
    <p:sldId id="466" r:id="rId15"/>
    <p:sldId id="467" r:id="rId16"/>
    <p:sldId id="468" r:id="rId17"/>
    <p:sldId id="469" r:id="rId18"/>
    <p:sldId id="470" r:id="rId19"/>
    <p:sldId id="471" r:id="rId20"/>
    <p:sldId id="472" r:id="rId21"/>
    <p:sldId id="473" r:id="rId22"/>
    <p:sldId id="474" r:id="rId23"/>
    <p:sldId id="475" r:id="rId24"/>
    <p:sldId id="476" r:id="rId25"/>
    <p:sldId id="477" r:id="rId26"/>
    <p:sldId id="478" r:id="rId27"/>
    <p:sldId id="479" r:id="rId28"/>
    <p:sldId id="551" r:id="rId29"/>
    <p:sldId id="480" r:id="rId30"/>
    <p:sldId id="481" r:id="rId31"/>
    <p:sldId id="482" r:id="rId32"/>
    <p:sldId id="484" r:id="rId33"/>
    <p:sldId id="485" r:id="rId34"/>
    <p:sldId id="486" r:id="rId35"/>
    <p:sldId id="487" r:id="rId36"/>
    <p:sldId id="488" r:id="rId37"/>
    <p:sldId id="552" r:id="rId38"/>
    <p:sldId id="489" r:id="rId39"/>
    <p:sldId id="490" r:id="rId40"/>
    <p:sldId id="491" r:id="rId41"/>
    <p:sldId id="492" r:id="rId42"/>
    <p:sldId id="493" r:id="rId43"/>
    <p:sldId id="494" r:id="rId44"/>
    <p:sldId id="495" r:id="rId45"/>
    <p:sldId id="496" r:id="rId46"/>
    <p:sldId id="497" r:id="rId47"/>
    <p:sldId id="498" r:id="rId48"/>
    <p:sldId id="499" r:id="rId49"/>
    <p:sldId id="500" r:id="rId50"/>
    <p:sldId id="501" r:id="rId51"/>
    <p:sldId id="502" r:id="rId52"/>
    <p:sldId id="503" r:id="rId53"/>
    <p:sldId id="504" r:id="rId54"/>
    <p:sldId id="505" r:id="rId55"/>
    <p:sldId id="506" r:id="rId56"/>
    <p:sldId id="507" r:id="rId57"/>
    <p:sldId id="508" r:id="rId58"/>
    <p:sldId id="509" r:id="rId59"/>
    <p:sldId id="510" r:id="rId60"/>
    <p:sldId id="511" r:id="rId61"/>
    <p:sldId id="512" r:id="rId62"/>
    <p:sldId id="513" r:id="rId63"/>
    <p:sldId id="514" r:id="rId64"/>
    <p:sldId id="515" r:id="rId65"/>
    <p:sldId id="516" r:id="rId66"/>
    <p:sldId id="517" r:id="rId67"/>
    <p:sldId id="518" r:id="rId68"/>
    <p:sldId id="519" r:id="rId69"/>
    <p:sldId id="520" r:id="rId70"/>
    <p:sldId id="521" r:id="rId71"/>
    <p:sldId id="522" r:id="rId72"/>
    <p:sldId id="523" r:id="rId73"/>
    <p:sldId id="524" r:id="rId74"/>
    <p:sldId id="525" r:id="rId75"/>
    <p:sldId id="526" r:id="rId76"/>
    <p:sldId id="527" r:id="rId77"/>
    <p:sldId id="528" r:id="rId78"/>
    <p:sldId id="529" r:id="rId79"/>
    <p:sldId id="530" r:id="rId80"/>
    <p:sldId id="531" r:id="rId81"/>
    <p:sldId id="532" r:id="rId82"/>
    <p:sldId id="533" r:id="rId83"/>
    <p:sldId id="534" r:id="rId84"/>
    <p:sldId id="535" r:id="rId85"/>
    <p:sldId id="536" r:id="rId86"/>
    <p:sldId id="537" r:id="rId87"/>
    <p:sldId id="538" r:id="rId88"/>
    <p:sldId id="539" r:id="rId89"/>
    <p:sldId id="540" r:id="rId90"/>
    <p:sldId id="541" r:id="rId91"/>
    <p:sldId id="542" r:id="rId92"/>
    <p:sldId id="543" r:id="rId93"/>
    <p:sldId id="544" r:id="rId94"/>
    <p:sldId id="545" r:id="rId95"/>
    <p:sldId id="546" r:id="rId96"/>
    <p:sldId id="547" r:id="rId97"/>
    <p:sldId id="548" r:id="rId98"/>
    <p:sldId id="549" r:id="rId99"/>
  </p:sldIdLst>
  <p:sldSz cx="9144000" cy="6858000" type="screen4x3"/>
  <p:notesSz cx="6858000" cy="9144000"/>
  <p:defaultTextStyle>
    <a:defPPr>
      <a:defRPr lang="zh-CN"/>
    </a:defPPr>
    <a:lvl1pPr algn="l" rtl="0" fontAlgn="base">
      <a:spcBef>
        <a:spcPct val="0"/>
      </a:spcBef>
      <a:spcAft>
        <a:spcPct val="0"/>
      </a:spcAft>
      <a:defRPr kumimoji="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9900"/>
    <a:srgbClr val="66FFFF"/>
    <a:srgbClr val="66FF33"/>
    <a:srgbClr val="030305"/>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4" autoAdjust="0"/>
    <p:restoredTop sz="94590" autoAdjust="0"/>
  </p:normalViewPr>
  <p:slideViewPr>
    <p:cSldViewPr snapToGrid="0">
      <p:cViewPr>
        <p:scale>
          <a:sx n="100" d="100"/>
          <a:sy n="100" d="100"/>
        </p:scale>
        <p:origin x="-1374" y="-1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7.wmf"/><Relationship Id="rId7" Type="http://schemas.openxmlformats.org/officeDocument/2006/relationships/image" Target="../media/image91.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90.wmf"/><Relationship Id="rId5" Type="http://schemas.openxmlformats.org/officeDocument/2006/relationships/image" Target="../media/image89.wmf"/><Relationship Id="rId4"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A014BB-B5D1-49B7-BA47-573FF0C288F6}" type="datetimeFigureOut">
              <a:rPr lang="zh-CN" altLang="en-US" smtClean="0"/>
              <a:t>2017/10/23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EF4A54-51B2-4498-87B1-F4C2E451DC1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8CEB9556-EAFB-4E0E-8B56-79147A02644A}" type="slidenum">
              <a:rPr lang="en-US" altLang="zh-CN" smtClean="0"/>
              <a:pPr/>
              <a:t>2</a:t>
            </a:fld>
            <a:endParaRPr lang="en-US" altLang="zh-CN" smtClean="0"/>
          </a:p>
        </p:txBody>
      </p:sp>
      <p:sp>
        <p:nvSpPr>
          <p:cNvPr id="131075" name="Rectangle 2"/>
          <p:cNvSpPr>
            <a:spLocks noRo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60E3AECA-4FC4-44FC-8DD8-B37F9D7DEF7C}" type="slidenum">
              <a:rPr lang="en-US" altLang="zh-CN" smtClean="0"/>
              <a:pPr/>
              <a:t>12</a:t>
            </a:fld>
            <a:endParaRPr lang="en-US" altLang="zh-CN" smtClean="0"/>
          </a:p>
        </p:txBody>
      </p:sp>
      <p:sp>
        <p:nvSpPr>
          <p:cNvPr id="137219" name="Rectangle 2"/>
          <p:cNvSpPr>
            <a:spLocks noRo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1A1F7623-5589-4DA3-B528-D4FF0104A002}" type="slidenum">
              <a:rPr lang="en-US" altLang="zh-CN" smtClean="0"/>
              <a:pPr/>
              <a:t>13</a:t>
            </a:fld>
            <a:endParaRPr lang="en-US" altLang="zh-CN" smtClean="0"/>
          </a:p>
        </p:txBody>
      </p:sp>
      <p:sp>
        <p:nvSpPr>
          <p:cNvPr id="139267" name="Rectangle 2"/>
          <p:cNvSpPr>
            <a:spLocks noRo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6DC9F924-150E-458B-8A6A-D5550981A0DF}" type="slidenum">
              <a:rPr lang="en-US" altLang="zh-CN" smtClean="0"/>
              <a:pPr/>
              <a:t>14</a:t>
            </a:fld>
            <a:endParaRPr lang="en-US" altLang="zh-CN" smtClean="0"/>
          </a:p>
        </p:txBody>
      </p:sp>
      <p:sp>
        <p:nvSpPr>
          <p:cNvPr id="140291" name="Rectangle 2"/>
          <p:cNvSpPr>
            <a:spLocks noRo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p:spPr>
        <p:txBody>
          <a:bodyPr/>
          <a:lstStyle/>
          <a:p>
            <a:pPr eaLnBrk="1" hangingPunct="1"/>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9A66A07E-7968-4070-90E8-4415C77A52E9}" type="slidenum">
              <a:rPr lang="en-US" altLang="zh-CN" smtClean="0"/>
              <a:pPr/>
              <a:t>15</a:t>
            </a:fld>
            <a:endParaRPr lang="en-US" altLang="zh-CN" smtClean="0"/>
          </a:p>
        </p:txBody>
      </p:sp>
      <p:sp>
        <p:nvSpPr>
          <p:cNvPr id="141315" name="Rectangle 2"/>
          <p:cNvSpPr>
            <a:spLocks noRot="1" noChangeArrowheads="1" noTextEdit="1"/>
          </p:cNvSpPr>
          <p:nvPr>
            <p:ph type="sldImg"/>
          </p:nvPr>
        </p:nvSpPr>
        <p:spPr>
          <a:ln/>
        </p:spPr>
      </p:sp>
      <p:sp>
        <p:nvSpPr>
          <p:cNvPr id="141316" name="Rectangle 3"/>
          <p:cNvSpPr>
            <a:spLocks noGrp="1" noChangeArrowheads="1"/>
          </p:cNvSpPr>
          <p:nvPr>
            <p:ph type="body" idx="1"/>
          </p:nvPr>
        </p:nvSpPr>
        <p:spPr>
          <a:xfrm>
            <a:off x="914400" y="4343400"/>
            <a:ext cx="5029200" cy="4114800"/>
          </a:xfrm>
          <a:noFill/>
          <a:ln/>
        </p:spPr>
        <p:txBody>
          <a:bodyPr/>
          <a:lstStyle/>
          <a:p>
            <a:pPr eaLnBrk="1" hangingPunct="1"/>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42338" name="Rectangle 2"/>
          <p:cNvSpPr>
            <a:spLocks noGrp="1" noChangeArrowheads="1" noTextEdit="1"/>
          </p:cNvSpPr>
          <p:nvPr>
            <p:ph type="sldImg"/>
          </p:nvPr>
        </p:nvSpPr>
        <p:spPr>
          <a:ln/>
        </p:spPr>
      </p:sp>
      <p:sp>
        <p:nvSpPr>
          <p:cNvPr id="142339" name="Rectangle 3"/>
          <p:cNvSpPr>
            <a:spLocks noGrp="1" noChangeArrowheads="1"/>
          </p:cNvSpPr>
          <p:nvPr>
            <p:ph type="body" idx="1"/>
          </p:nvPr>
        </p:nvSpPr>
        <p:spPr>
          <a:xfrm>
            <a:off x="914400" y="4343400"/>
            <a:ext cx="5029200" cy="4114800"/>
          </a:xfrm>
          <a:noFill/>
          <a:ln/>
        </p:spPr>
        <p:txBody>
          <a:bodyPr/>
          <a:lstStyle/>
          <a:p>
            <a:pPr eaLnBrk="1" hangingPunct="1"/>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82388B20-C6B3-431F-8D08-62D659D22E15}" type="slidenum">
              <a:rPr lang="en-US" altLang="zh-CN" smtClean="0"/>
              <a:pPr/>
              <a:t>18</a:t>
            </a:fld>
            <a:endParaRPr lang="en-US" altLang="zh-CN" smtClean="0"/>
          </a:p>
        </p:txBody>
      </p:sp>
      <p:sp>
        <p:nvSpPr>
          <p:cNvPr id="143363" name="Rectangle 2"/>
          <p:cNvSpPr>
            <a:spLocks noRot="1" noChangeArrowheads="1" noTextEdit="1"/>
          </p:cNvSpPr>
          <p:nvPr>
            <p:ph type="sldImg"/>
          </p:nvPr>
        </p:nvSpPr>
        <p:spPr>
          <a:ln/>
        </p:spPr>
      </p:sp>
      <p:sp>
        <p:nvSpPr>
          <p:cNvPr id="143364" name="Rectangle 3"/>
          <p:cNvSpPr>
            <a:spLocks noGrp="1" noChangeArrowheads="1"/>
          </p:cNvSpPr>
          <p:nvPr>
            <p:ph type="body" idx="1"/>
          </p:nvPr>
        </p:nvSpPr>
        <p:spPr>
          <a:xfrm>
            <a:off x="914400" y="4343400"/>
            <a:ext cx="5029200" cy="4114800"/>
          </a:xfrm>
          <a:noFill/>
          <a:ln/>
        </p:spPr>
        <p:txBody>
          <a:bodyPr/>
          <a:lstStyle/>
          <a:p>
            <a:pPr eaLnBrk="1" hangingPunct="1"/>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8333D764-7F9C-473E-A217-9ED0E50E2FFC}" type="slidenum">
              <a:rPr lang="en-US" altLang="zh-CN" smtClean="0"/>
              <a:pPr/>
              <a:t>23</a:t>
            </a:fld>
            <a:endParaRPr lang="en-US" altLang="zh-CN" smtClean="0"/>
          </a:p>
        </p:txBody>
      </p:sp>
      <p:sp>
        <p:nvSpPr>
          <p:cNvPr id="144387" name="Rectangle 2"/>
          <p:cNvSpPr>
            <a:spLocks noRo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zh-CN" altLang="en-US" smtClean="0"/>
              <a:t>目标与背景的关系是相对的，感兴趣的看成是目标，其它的就为背景。</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EB941FEE-088A-4EE0-B3C8-DE77385055AC}" type="slidenum">
              <a:rPr lang="en-US" altLang="zh-CN" smtClean="0"/>
              <a:pPr/>
              <a:t>28</a:t>
            </a:fld>
            <a:endParaRPr lang="en-US" altLang="zh-CN" smtClean="0"/>
          </a:p>
        </p:txBody>
      </p:sp>
      <p:sp>
        <p:nvSpPr>
          <p:cNvPr id="147459" name="Rectangle 2"/>
          <p:cNvSpPr>
            <a:spLocks noRo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EB941FEE-088A-4EE0-B3C8-DE77385055AC}" type="slidenum">
              <a:rPr lang="en-US" altLang="zh-CN" smtClean="0"/>
              <a:pPr/>
              <a:t>29</a:t>
            </a:fld>
            <a:endParaRPr lang="en-US" altLang="zh-CN" smtClean="0"/>
          </a:p>
        </p:txBody>
      </p:sp>
      <p:sp>
        <p:nvSpPr>
          <p:cNvPr id="147459" name="Rectangle 2"/>
          <p:cNvSpPr>
            <a:spLocks noRo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B5DE13C1-2361-49D5-8045-F8AE1395E4FA}" type="slidenum">
              <a:rPr lang="en-US" altLang="zh-CN" smtClean="0"/>
              <a:pPr/>
              <a:t>33</a:t>
            </a:fld>
            <a:endParaRPr lang="en-US" altLang="zh-CN" smtClean="0"/>
          </a:p>
        </p:txBody>
      </p:sp>
      <p:sp>
        <p:nvSpPr>
          <p:cNvPr id="149507" name="Rectangle 2"/>
          <p:cNvSpPr>
            <a:spLocks noRo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r>
              <a:rPr lang="zh-CN" altLang="en-US" smtClean="0"/>
              <a:t>在日本，机器人早已成为流水线上的一员，在国内还刚刚起步。具有广阔的应用前景。</a:t>
            </a:r>
          </a:p>
          <a:p>
            <a:pPr eaLnBrk="1" hangingPunct="1"/>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58FCA7A8-1D82-4C08-A984-BD6FD85526AB}" type="slidenum">
              <a:rPr lang="en-US" altLang="zh-CN" smtClean="0"/>
              <a:pPr/>
              <a:t>3</a:t>
            </a:fld>
            <a:endParaRPr lang="en-US" altLang="zh-CN" smtClean="0"/>
          </a:p>
        </p:txBody>
      </p:sp>
      <p:sp>
        <p:nvSpPr>
          <p:cNvPr id="132099" name="Rectangle 2"/>
          <p:cNvSpPr>
            <a:spLocks noRo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390D40E3-DCB8-47F5-A543-9BE1DEBBA5E7}" type="slidenum">
              <a:rPr lang="en-US" altLang="zh-CN" smtClean="0"/>
              <a:pPr/>
              <a:t>34</a:t>
            </a:fld>
            <a:endParaRPr lang="en-US" altLang="zh-CN" smtClean="0"/>
          </a:p>
        </p:txBody>
      </p:sp>
      <p:sp>
        <p:nvSpPr>
          <p:cNvPr id="150531" name="Rectangle 2"/>
          <p:cNvSpPr>
            <a:spLocks noRot="1" noChangeArrowheads="1" noTextEdit="1"/>
          </p:cNvSpPr>
          <p:nvPr>
            <p:ph type="sldImg"/>
          </p:nvPr>
        </p:nvSpPr>
        <p:spPr>
          <a:ln/>
        </p:spPr>
      </p:sp>
      <p:sp>
        <p:nvSpPr>
          <p:cNvPr id="150532" name="Rectangle 3"/>
          <p:cNvSpPr>
            <a:spLocks noGrp="1" noChangeArrowheads="1"/>
          </p:cNvSpPr>
          <p:nvPr>
            <p:ph type="body" idx="1"/>
          </p:nvPr>
        </p:nvSpPr>
        <p:spPr>
          <a:noFill/>
          <a:ln/>
        </p:spPr>
        <p:txBody>
          <a:bodyPr/>
          <a:lstStyle/>
          <a:p>
            <a:pPr eaLnBrk="1" hangingPunct="1"/>
            <a:r>
              <a:rPr lang="zh-CN" altLang="en-US" smtClean="0"/>
              <a:t>在战场，或无人区或毒气区等人员无法靠近的地方，应用这种无人驾驶的小车进行侦察、搜索、探路、或排除险情、实施攻击等。多辆小车之间可以进行数据通讯、数据融合、或者接受远程控制命令，与其他系统协同作战。日本大地震时，这种无人小车深入到核辐射较强的电站内部查看泄露情况。</a:t>
            </a:r>
          </a:p>
          <a:p>
            <a:pPr eaLnBrk="1" hangingPunct="1"/>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1A878450-BB7D-45A7-9CF9-90D524C11ADC}" type="slidenum">
              <a:rPr lang="en-US" altLang="zh-CN" smtClean="0"/>
              <a:pPr/>
              <a:t>35</a:t>
            </a:fld>
            <a:endParaRPr lang="en-US" altLang="zh-CN" smtClean="0"/>
          </a:p>
        </p:txBody>
      </p:sp>
      <p:sp>
        <p:nvSpPr>
          <p:cNvPr id="151555" name="Rectangle 2"/>
          <p:cNvSpPr>
            <a:spLocks noRot="1" noChangeArrowheads="1" noTextEdit="1"/>
          </p:cNvSpPr>
          <p:nvPr>
            <p:ph type="sldImg"/>
          </p:nvPr>
        </p:nvSpPr>
        <p:spPr>
          <a:xfrm>
            <a:off x="1287463" y="790575"/>
            <a:ext cx="4260850" cy="3195638"/>
          </a:xfrm>
          <a:ln/>
        </p:spPr>
      </p:sp>
      <p:sp>
        <p:nvSpPr>
          <p:cNvPr id="151556" name="Rectangle 3"/>
          <p:cNvSpPr>
            <a:spLocks noGrp="1" noChangeArrowheads="1"/>
          </p:cNvSpPr>
          <p:nvPr>
            <p:ph type="body" idx="1"/>
          </p:nvPr>
        </p:nvSpPr>
        <p:spPr>
          <a:xfrm rot="10800000">
            <a:off x="901700" y="4333875"/>
            <a:ext cx="5030788" cy="4113213"/>
          </a:xfrm>
          <a:noFill/>
          <a:ln/>
        </p:spPr>
        <p:txBody>
          <a:bodyPr/>
          <a:lstStyle/>
          <a:p>
            <a:pPr eaLnBrk="1" hangingPunct="1"/>
            <a:endParaRPr lang="zh-CN"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D36649FB-FEA7-46C8-B9CA-793796385259}" type="slidenum">
              <a:rPr lang="en-US" altLang="zh-CN" smtClean="0"/>
              <a:pPr/>
              <a:t>47</a:t>
            </a:fld>
            <a:endParaRPr lang="en-US" altLang="zh-CN" smtClean="0"/>
          </a:p>
        </p:txBody>
      </p:sp>
      <p:sp>
        <p:nvSpPr>
          <p:cNvPr id="152579" name="幻灯片图像占位符 1"/>
          <p:cNvSpPr>
            <a:spLocks noGrp="1" noRot="1" noChangeAspect="1" noTextEdit="1"/>
          </p:cNvSpPr>
          <p:nvPr>
            <p:ph type="sldImg"/>
          </p:nvPr>
        </p:nvSpPr>
        <p:spPr>
          <a:ln/>
        </p:spPr>
      </p:sp>
      <p:sp>
        <p:nvSpPr>
          <p:cNvPr id="152580" name="备注占位符 2"/>
          <p:cNvSpPr>
            <a:spLocks noGrp="1"/>
          </p:cNvSpPr>
          <p:nvPr>
            <p:ph type="body" idx="1"/>
          </p:nvPr>
        </p:nvSpPr>
        <p:spPr>
          <a:xfrm>
            <a:off x="914400" y="4343400"/>
            <a:ext cx="5029200" cy="4114800"/>
          </a:xfrm>
          <a:noFill/>
          <a:ln/>
        </p:spPr>
        <p:txBody>
          <a:bodyPr/>
          <a:lstStyle/>
          <a:p>
            <a:pPr eaLnBrk="1" hangingPunct="1"/>
            <a:r>
              <a:rPr lang="zh-CN" altLang="en-US" smtClean="0"/>
              <a:t>添加一幅含有噪声和目标以及复杂背景的图片，以示例形式说明目标检测的基本思想。</a:t>
            </a:r>
          </a:p>
        </p:txBody>
      </p:sp>
      <p:sp>
        <p:nvSpPr>
          <p:cNvPr id="152581" name="灯片编号占位符 3"/>
          <p:cNvSpPr txBox="1">
            <a:spLocks noGrp="1"/>
          </p:cNvSpPr>
          <p:nvPr/>
        </p:nvSpPr>
        <p:spPr bwMode="auto">
          <a:xfrm>
            <a:off x="3886200" y="8686800"/>
            <a:ext cx="2971800" cy="457200"/>
          </a:xfrm>
          <a:prstGeom prst="rect">
            <a:avLst/>
          </a:prstGeom>
          <a:noFill/>
          <a:ln w="9525">
            <a:noFill/>
            <a:miter lim="800000"/>
            <a:headEnd/>
            <a:tailEnd/>
          </a:ln>
        </p:spPr>
        <p:txBody>
          <a:bodyPr anchor="b"/>
          <a:lstStyle/>
          <a:p>
            <a:pPr algn="r" latinLnBrk="0">
              <a:spcBef>
                <a:spcPct val="20000"/>
              </a:spcBef>
              <a:buClr>
                <a:srgbClr val="CCFF33"/>
              </a:buClr>
              <a:buSzPct val="70000"/>
              <a:buFont typeface="Wingdings" pitchFamily="2" charset="2"/>
              <a:buChar char="n"/>
            </a:pPr>
            <a:fld id="{B2290896-3576-4576-B8C5-1AF3A8D86A65}" type="slidenum">
              <a:rPr lang="en-US" altLang="zh-CN" sz="1200" b="1">
                <a:solidFill>
                  <a:srgbClr val="FFCC00"/>
                </a:solidFill>
                <a:latin typeface="仿宋_GB2312" pitchFamily="49" charset="-122"/>
                <a:ea typeface="仿宋_GB2312" pitchFamily="49" charset="-122"/>
              </a:rPr>
              <a:pPr algn="r" latinLnBrk="0">
                <a:spcBef>
                  <a:spcPct val="20000"/>
                </a:spcBef>
                <a:buClr>
                  <a:srgbClr val="CCFF33"/>
                </a:buClr>
                <a:buSzPct val="70000"/>
                <a:buFont typeface="Wingdings" pitchFamily="2" charset="2"/>
                <a:buChar char="n"/>
              </a:pPr>
              <a:t>47</a:t>
            </a:fld>
            <a:endParaRPr lang="en-US" altLang="zh-CN" sz="1200" b="1">
              <a:solidFill>
                <a:srgbClr val="FFCC00"/>
              </a:solidFill>
              <a:latin typeface="仿宋_GB2312" pitchFamily="49" charset="-122"/>
              <a:ea typeface="仿宋_GB2312" pitchFamily="49"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A77C6593-0A78-45AE-A1E0-B8F081970C81}" type="slidenum">
              <a:rPr lang="en-US" altLang="zh-CN" smtClean="0"/>
              <a:pPr/>
              <a:t>65</a:t>
            </a:fld>
            <a:endParaRPr lang="en-US" altLang="zh-CN" smtClean="0"/>
          </a:p>
        </p:txBody>
      </p:sp>
      <p:sp>
        <p:nvSpPr>
          <p:cNvPr id="153603" name="Rectangle 2"/>
          <p:cNvSpPr>
            <a:spLocks noRot="1" noChangeArrowheads="1" noTextEdit="1"/>
          </p:cNvSpPr>
          <p:nvPr>
            <p:ph type="sldImg"/>
          </p:nvPr>
        </p:nvSpPr>
        <p:spPr>
          <a:ln/>
        </p:spPr>
      </p:sp>
      <p:sp>
        <p:nvSpPr>
          <p:cNvPr id="153604" name="Rectangle 3"/>
          <p:cNvSpPr>
            <a:spLocks noGrp="1" noChangeArrowheads="1"/>
          </p:cNvSpPr>
          <p:nvPr>
            <p:ph type="body" idx="1"/>
          </p:nvPr>
        </p:nvSpPr>
        <p:spPr>
          <a:xfrm>
            <a:off x="914400" y="4343400"/>
            <a:ext cx="5029200" cy="4114800"/>
          </a:xfrm>
          <a:noFill/>
          <a:ln/>
        </p:spPr>
        <p:txBody>
          <a:bodyPr/>
          <a:lstStyle/>
          <a:p>
            <a:pPr eaLnBrk="1" hangingPunct="1"/>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48D1F5FF-98E3-4C81-8938-E0C9733636CA}" type="slidenum">
              <a:rPr lang="en-US" altLang="zh-CN" smtClean="0"/>
              <a:pPr/>
              <a:t>68</a:t>
            </a:fld>
            <a:endParaRPr lang="en-US" altLang="zh-CN" smtClean="0"/>
          </a:p>
        </p:txBody>
      </p:sp>
      <p:sp>
        <p:nvSpPr>
          <p:cNvPr id="154627" name="Rectangle 2"/>
          <p:cNvSpPr>
            <a:spLocks noRo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58FCA7A8-1D82-4C08-A984-BD6FD85526AB}" type="slidenum">
              <a:rPr lang="en-US" altLang="zh-CN" smtClean="0"/>
              <a:pPr/>
              <a:t>4</a:t>
            </a:fld>
            <a:endParaRPr lang="en-US" altLang="zh-CN" smtClean="0"/>
          </a:p>
        </p:txBody>
      </p:sp>
      <p:sp>
        <p:nvSpPr>
          <p:cNvPr id="132099" name="Rectangle 2"/>
          <p:cNvSpPr>
            <a:spLocks noRo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3837B366-3117-40AA-91BE-AE2601335FE8}" type="slidenum">
              <a:rPr lang="en-US" altLang="zh-CN" smtClean="0"/>
              <a:pPr/>
              <a:t>5</a:t>
            </a:fld>
            <a:endParaRPr lang="en-US" altLang="zh-CN" smtClean="0"/>
          </a:p>
        </p:txBody>
      </p:sp>
      <p:sp>
        <p:nvSpPr>
          <p:cNvPr id="135171" name="Rectangle 2"/>
          <p:cNvSpPr>
            <a:spLocks noRo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p:spPr>
        <p:txBody>
          <a:bodyPr/>
          <a:lstStyle/>
          <a:p>
            <a:pPr eaLnBrk="1" hangingPunct="1">
              <a:spcBef>
                <a:spcPct val="0"/>
              </a:spcBef>
            </a:pPr>
            <a:endParaRPr lang="zh-CN" altLang="zh-CN" smtClean="0"/>
          </a:p>
        </p:txBody>
      </p:sp>
      <p:sp>
        <p:nvSpPr>
          <p:cNvPr id="177156"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latinLnBrk="0"/>
            <a:fld id="{3B0CB87F-8BEB-4B2A-BEC5-09F9E4B5966F}" type="slidenum">
              <a:rPr kumimoji="0" lang="en-US" altLang="zh-CN" sz="1200">
                <a:latin typeface="Arial" pitchFamily="34" charset="0"/>
                <a:ea typeface="宋体" pitchFamily="2" charset="-122"/>
              </a:rPr>
              <a:pPr algn="r" latinLnBrk="0"/>
              <a:t>7</a:t>
            </a:fld>
            <a:endParaRPr kumimoji="0" lang="en-US" altLang="zh-CN" sz="1200">
              <a:latin typeface="Arial" pitchFamily="34" charset="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p:spPr>
        <p:txBody>
          <a:bodyPr/>
          <a:lstStyle/>
          <a:p>
            <a:pPr eaLnBrk="1" hangingPunct="1">
              <a:spcBef>
                <a:spcPct val="0"/>
              </a:spcBef>
            </a:pPr>
            <a:endParaRPr lang="zh-CN" altLang="zh-CN" smtClean="0"/>
          </a:p>
        </p:txBody>
      </p:sp>
      <p:sp>
        <p:nvSpPr>
          <p:cNvPr id="17101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latinLnBrk="0"/>
            <a:fld id="{5302AC76-D3AB-4C1B-8FA3-9CB73E39AD98}" type="slidenum">
              <a:rPr kumimoji="0" lang="en-US" altLang="zh-CN" sz="1200">
                <a:latin typeface="Arial" pitchFamily="34" charset="0"/>
                <a:ea typeface="宋体" pitchFamily="2" charset="-122"/>
              </a:rPr>
              <a:pPr algn="r" latinLnBrk="0"/>
              <a:t>8</a:t>
            </a:fld>
            <a:endParaRPr kumimoji="0" lang="en-US" altLang="zh-CN" sz="1200">
              <a:latin typeface="Arial" pitchFamily="34" charset="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pPr eaLnBrk="1" hangingPunct="1">
              <a:spcBef>
                <a:spcPct val="0"/>
              </a:spcBef>
            </a:pPr>
            <a:endParaRPr lang="zh-CN" altLang="zh-CN" smtClean="0"/>
          </a:p>
        </p:txBody>
      </p:sp>
      <p:sp>
        <p:nvSpPr>
          <p:cNvPr id="173060"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latinLnBrk="0"/>
            <a:fld id="{91D3BD6B-9CF1-4AF3-966E-1289E96D4DF3}" type="slidenum">
              <a:rPr kumimoji="0" lang="en-US" altLang="zh-CN" sz="1200">
                <a:latin typeface="Arial" pitchFamily="34" charset="0"/>
                <a:ea typeface="宋体" pitchFamily="2" charset="-122"/>
              </a:rPr>
              <a:pPr algn="r" latinLnBrk="0"/>
              <a:t>9</a:t>
            </a:fld>
            <a:endParaRPr kumimoji="0" lang="en-US" altLang="zh-CN" sz="1200">
              <a:latin typeface="Arial" pitchFamily="34" charset="0"/>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pPr eaLnBrk="1" hangingPunct="1">
              <a:spcBef>
                <a:spcPct val="0"/>
              </a:spcBef>
            </a:pPr>
            <a:endParaRPr lang="zh-CN" altLang="zh-CN" smtClean="0"/>
          </a:p>
        </p:txBody>
      </p:sp>
      <p:sp>
        <p:nvSpPr>
          <p:cNvPr id="175108"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latinLnBrk="0"/>
            <a:fld id="{E17560CA-8DBA-40AA-B198-9BF1278DABD7}" type="slidenum">
              <a:rPr kumimoji="0" lang="en-US" altLang="zh-CN" sz="1200">
                <a:latin typeface="Arial" pitchFamily="34" charset="0"/>
                <a:ea typeface="宋体" pitchFamily="2" charset="-122"/>
              </a:rPr>
              <a:pPr algn="r" latinLnBrk="0"/>
              <a:t>10</a:t>
            </a:fld>
            <a:endParaRPr kumimoji="0" lang="en-US" altLang="zh-CN" sz="1200">
              <a:latin typeface="Arial" pitchFamily="34" charset="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Rot="1" noChangeArrowheads="1" noTextEdit="1"/>
          </p:cNvSpPr>
          <p:nvPr>
            <p:ph type="sldImg"/>
          </p:nvPr>
        </p:nvSpPr>
        <p:spPr>
          <a:ln/>
        </p:spPr>
      </p:sp>
      <p:sp>
        <p:nvSpPr>
          <p:cNvPr id="180227" name="Rectangle 3"/>
          <p:cNvSpPr>
            <a:spLocks noGrp="1" noChangeArrowheads="1"/>
          </p:cNvSpPr>
          <p:nvPr>
            <p:ph type="body" idx="1"/>
          </p:nvPr>
        </p:nvSpPr>
        <p:spPr>
          <a:noFill/>
          <a:ln/>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72"/>
          <p:cNvSpPr>
            <a:spLocks noChangeArrowheads="1"/>
          </p:cNvSpPr>
          <p:nvPr userDrawn="1"/>
        </p:nvSpPr>
        <p:spPr bwMode="auto">
          <a:xfrm>
            <a:off x="6804025" y="6453188"/>
            <a:ext cx="2133600" cy="320675"/>
          </a:xfrm>
          <a:prstGeom prst="rect">
            <a:avLst/>
          </a:prstGeom>
          <a:noFill/>
          <a:ln w="9525">
            <a:noFill/>
            <a:miter lim="800000"/>
            <a:headEnd/>
            <a:tailEnd/>
          </a:ln>
          <a:effectLst/>
        </p:spPr>
        <p:txBody>
          <a:bodyPr/>
          <a:lstStyle/>
          <a:p>
            <a:pPr algn="r">
              <a:defRPr/>
            </a:pPr>
            <a:fld id="{C6ED7CF9-DE67-4F6C-BF2F-C13256331259}" type="slidenum">
              <a:rPr kumimoji="0" lang="en-US" altLang="zh-CN" sz="1400" b="1">
                <a:latin typeface="Verdana" pitchFamily="34" charset="0"/>
              </a:rPr>
              <a:pPr algn="r">
                <a:defRPr/>
              </a:pPr>
              <a:t>‹#›</a:t>
            </a:fld>
            <a:endParaRPr kumimoji="0" lang="en-US" altLang="zh-CN" sz="1400" b="1">
              <a:latin typeface="Verdana" pitchFamily="34" charset="0"/>
            </a:endParaRPr>
          </a:p>
        </p:txBody>
      </p:sp>
      <p:sp>
        <p:nvSpPr>
          <p:cNvPr id="5" name="Rectangle 73"/>
          <p:cNvSpPr>
            <a:spLocks noChangeArrowheads="1"/>
          </p:cNvSpPr>
          <p:nvPr userDrawn="1"/>
        </p:nvSpPr>
        <p:spPr bwMode="auto">
          <a:xfrm>
            <a:off x="250825" y="6524625"/>
            <a:ext cx="2133600" cy="320675"/>
          </a:xfrm>
          <a:prstGeom prst="rect">
            <a:avLst/>
          </a:prstGeom>
          <a:noFill/>
          <a:ln w="9525">
            <a:noFill/>
            <a:miter lim="800000"/>
            <a:headEnd/>
            <a:tailEnd/>
          </a:ln>
          <a:effectLst/>
        </p:spPr>
        <p:txBody>
          <a:bodyPr/>
          <a:lstStyle/>
          <a:p>
            <a:pPr>
              <a:defRPr/>
            </a:pPr>
            <a:fld id="{20A792BE-A01F-46BB-8FA4-41FC8D6E8FEA}" type="datetime2">
              <a:rPr kumimoji="0" lang="zh-CN" altLang="en-US" sz="1400" b="1">
                <a:latin typeface="Verdana" pitchFamily="34" charset="0"/>
              </a:rPr>
              <a:pPr>
                <a:defRPr/>
              </a:pPr>
              <a:t>2017年10月23日</a:t>
            </a:fld>
            <a:endParaRPr kumimoji="0" lang="en-US" altLang="zh-CN" sz="1400" b="1">
              <a:latin typeface="Verdana" pitchFamily="34" charset="0"/>
            </a:endParaRPr>
          </a:p>
        </p:txBody>
      </p:sp>
      <p:sp>
        <p:nvSpPr>
          <p:cNvPr id="6" name="Rectangle 74"/>
          <p:cNvSpPr>
            <a:spLocks noChangeArrowheads="1"/>
          </p:cNvSpPr>
          <p:nvPr userDrawn="1"/>
        </p:nvSpPr>
        <p:spPr bwMode="auto">
          <a:xfrm>
            <a:off x="3851275" y="6475413"/>
            <a:ext cx="1412875" cy="336550"/>
          </a:xfrm>
          <a:prstGeom prst="rect">
            <a:avLst/>
          </a:prstGeom>
          <a:noFill/>
          <a:ln w="9525" algn="ctr">
            <a:noFill/>
            <a:miter lim="800000"/>
            <a:headEnd/>
            <a:tailEnd/>
          </a:ln>
          <a:effectLst/>
        </p:spPr>
        <p:txBody>
          <a:bodyPr wrap="none">
            <a:spAutoFit/>
          </a:bodyPr>
          <a:lstStyle/>
          <a:p>
            <a:pPr>
              <a:defRPr/>
            </a:pPr>
            <a:r>
              <a:rPr kumimoji="0" lang="zh-CN" altLang="en-US" sz="1600" b="1">
                <a:latin typeface="Arial" charset="0"/>
              </a:rPr>
              <a:t>数字图像处理</a:t>
            </a:r>
          </a:p>
        </p:txBody>
      </p:sp>
      <p:sp>
        <p:nvSpPr>
          <p:cNvPr id="4163" name="Rectangle 67"/>
          <p:cNvSpPr>
            <a:spLocks noGrp="1" noChangeArrowheads="1"/>
          </p:cNvSpPr>
          <p:nvPr>
            <p:ph type="ctrTitle"/>
          </p:nvPr>
        </p:nvSpPr>
        <p:spPr>
          <a:xfrm>
            <a:off x="990600" y="1752600"/>
            <a:ext cx="7772400" cy="1143000"/>
          </a:xfrm>
        </p:spPr>
        <p:txBody>
          <a:bodyPr/>
          <a:lstStyle>
            <a:lvl1pPr>
              <a:defRPr/>
            </a:lvl1pPr>
          </a:lstStyle>
          <a:p>
            <a:pPr lvl="0"/>
            <a:r>
              <a:rPr lang="zh-CN" altLang="en-US" noProof="0" smtClean="0"/>
              <a:t>单击此处编辑母版标题样式</a:t>
            </a:r>
          </a:p>
        </p:txBody>
      </p:sp>
      <p:sp>
        <p:nvSpPr>
          <p:cNvPr id="41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pPr lvl="0"/>
            <a:r>
              <a:rPr lang="zh-CN" altLang="en-US" noProof="0" smtClean="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37350" y="266700"/>
            <a:ext cx="2139950" cy="6121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17500" y="266700"/>
            <a:ext cx="6267450" cy="6121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17500" y="266700"/>
            <a:ext cx="8559800" cy="6121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266700"/>
            <a:ext cx="8039100" cy="508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17500" y="1028700"/>
            <a:ext cx="4171950" cy="535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1850" y="1028700"/>
            <a:ext cx="4171950" cy="5359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27088" y="133350"/>
            <a:ext cx="7777162" cy="4873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23850" y="1052513"/>
            <a:ext cx="4171950" cy="5329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052513"/>
            <a:ext cx="4171950" cy="25876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792538"/>
            <a:ext cx="4171950" cy="25892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0"/>
          </p:nvPr>
        </p:nvSpPr>
        <p:spPr>
          <a:xfrm>
            <a:off x="3419475" y="6453188"/>
            <a:ext cx="2133600" cy="320675"/>
          </a:xfrm>
          <a:prstGeom prst="rect">
            <a:avLst/>
          </a:prstGeom>
        </p:spPr>
        <p:txBody>
          <a:bodyPr/>
          <a:lstStyle>
            <a:lvl1pPr>
              <a:defRPr/>
            </a:lvl1pPr>
          </a:lstStyle>
          <a:p>
            <a:r>
              <a:rPr lang="zh-CN" altLang="en-US"/>
              <a:t>数字图像处理</a:t>
            </a: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17500" y="1028700"/>
            <a:ext cx="4171950" cy="5359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1850" y="1028700"/>
            <a:ext cx="4171950" cy="5359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63"/>
          <p:cNvSpPr>
            <a:spLocks noGrp="1" noChangeArrowheads="1"/>
          </p:cNvSpPr>
          <p:nvPr>
            <p:ph type="title"/>
          </p:nvPr>
        </p:nvSpPr>
        <p:spPr bwMode="auto">
          <a:xfrm>
            <a:off x="838200" y="266700"/>
            <a:ext cx="8039100" cy="508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099" name="Rectangle 64" descr="Rectangle: Click to edit Master text styles&#10;Second level&#10;Third level&#10;Fourth level&#10;Fifth level"/>
          <p:cNvSpPr>
            <a:spLocks noGrp="1" noChangeArrowheads="1"/>
          </p:cNvSpPr>
          <p:nvPr>
            <p:ph type="body" idx="1"/>
          </p:nvPr>
        </p:nvSpPr>
        <p:spPr bwMode="auto">
          <a:xfrm>
            <a:off x="317500" y="1028700"/>
            <a:ext cx="8496300" cy="5359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68"/>
          <p:cNvSpPr>
            <a:spLocks noChangeArrowheads="1"/>
          </p:cNvSpPr>
          <p:nvPr userDrawn="1"/>
        </p:nvSpPr>
        <p:spPr bwMode="auto">
          <a:xfrm>
            <a:off x="6804025" y="6453188"/>
            <a:ext cx="2133600" cy="320675"/>
          </a:xfrm>
          <a:prstGeom prst="rect">
            <a:avLst/>
          </a:prstGeom>
          <a:noFill/>
          <a:ln w="9525">
            <a:noFill/>
            <a:miter lim="800000"/>
            <a:headEnd/>
            <a:tailEnd/>
          </a:ln>
          <a:effectLst/>
        </p:spPr>
        <p:txBody>
          <a:bodyPr/>
          <a:lstStyle/>
          <a:p>
            <a:pPr algn="r">
              <a:defRPr/>
            </a:pPr>
            <a:fld id="{20EF4401-91A1-4EB1-A223-95D97CAA1701}" type="slidenum">
              <a:rPr kumimoji="0" lang="en-US" altLang="zh-CN" sz="1400" b="1">
                <a:latin typeface="Verdana" pitchFamily="34" charset="0"/>
              </a:rPr>
              <a:pPr algn="r">
                <a:defRPr/>
              </a:pPr>
              <a:t>‹#›</a:t>
            </a:fld>
            <a:endParaRPr kumimoji="0" lang="en-US" altLang="zh-CN" sz="1400" b="1">
              <a:latin typeface="Verdana" pitchFamily="34" charset="0"/>
            </a:endParaRPr>
          </a:p>
        </p:txBody>
      </p:sp>
      <p:sp>
        <p:nvSpPr>
          <p:cNvPr id="1029" name="Rectangle 69"/>
          <p:cNvSpPr>
            <a:spLocks noChangeArrowheads="1"/>
          </p:cNvSpPr>
          <p:nvPr userDrawn="1"/>
        </p:nvSpPr>
        <p:spPr bwMode="auto">
          <a:xfrm>
            <a:off x="250825" y="6524625"/>
            <a:ext cx="2960688" cy="320675"/>
          </a:xfrm>
          <a:prstGeom prst="rect">
            <a:avLst/>
          </a:prstGeom>
          <a:noFill/>
          <a:ln w="9525">
            <a:noFill/>
            <a:miter lim="800000"/>
            <a:headEnd/>
            <a:tailEnd/>
          </a:ln>
          <a:effectLst/>
        </p:spPr>
        <p:txBody>
          <a:bodyPr/>
          <a:lstStyle/>
          <a:p>
            <a:pPr>
              <a:defRPr/>
            </a:pPr>
            <a:fld id="{1301A143-D7B3-4E27-99E9-73DEEB83125A}" type="datetime2">
              <a:rPr kumimoji="0" lang="zh-CN" altLang="en-US" sz="1400" b="1">
                <a:latin typeface="Verdana" pitchFamily="34" charset="0"/>
              </a:rPr>
              <a:pPr>
                <a:defRPr/>
              </a:pPr>
              <a:t>2017年10月23日</a:t>
            </a:fld>
            <a:endParaRPr kumimoji="0" lang="en-US" altLang="zh-CN" sz="1400" b="1">
              <a:latin typeface="Verdana" pitchFamily="34" charset="0"/>
            </a:endParaRPr>
          </a:p>
        </p:txBody>
      </p:sp>
      <p:sp>
        <p:nvSpPr>
          <p:cNvPr id="1030" name="Rectangle 70"/>
          <p:cNvSpPr>
            <a:spLocks noChangeArrowheads="1"/>
          </p:cNvSpPr>
          <p:nvPr userDrawn="1"/>
        </p:nvSpPr>
        <p:spPr bwMode="auto">
          <a:xfrm>
            <a:off x="3851275" y="6475413"/>
            <a:ext cx="1412875" cy="336550"/>
          </a:xfrm>
          <a:prstGeom prst="rect">
            <a:avLst/>
          </a:prstGeom>
          <a:noFill/>
          <a:ln w="9525" algn="ctr">
            <a:noFill/>
            <a:miter lim="800000"/>
            <a:headEnd/>
            <a:tailEnd/>
          </a:ln>
          <a:effectLst/>
        </p:spPr>
        <p:txBody>
          <a:bodyPr wrap="none">
            <a:spAutoFit/>
          </a:bodyPr>
          <a:lstStyle/>
          <a:p>
            <a:pPr>
              <a:defRPr/>
            </a:pPr>
            <a:r>
              <a:rPr kumimoji="0" lang="zh-CN" altLang="en-US" sz="1600" b="1">
                <a:latin typeface="Arial" charset="0"/>
              </a:rPr>
              <a:t>数字图像处理</a:t>
            </a:r>
          </a:p>
        </p:txBody>
      </p:sp>
      <p:pic>
        <p:nvPicPr>
          <p:cNvPr id="4103" name="Picture 33"/>
          <p:cNvPicPr>
            <a:picLocks noChangeAspect="1" noChangeArrowheads="1"/>
          </p:cNvPicPr>
          <p:nvPr userDrawn="1"/>
        </p:nvPicPr>
        <p:blipFill>
          <a:blip r:embed="rId16" cstate="print"/>
          <a:srcRect r="86101" b="2618"/>
          <a:stretch>
            <a:fillRect/>
          </a:stretch>
        </p:blipFill>
        <p:spPr bwMode="auto">
          <a:xfrm>
            <a:off x="38100" y="63500"/>
            <a:ext cx="750888" cy="765175"/>
          </a:xfrm>
          <a:prstGeom prst="rect">
            <a:avLst/>
          </a:prstGeom>
          <a:noFill/>
          <a:ln w="9525" algn="ctr">
            <a:noFill/>
            <a:miter lim="800000"/>
            <a:headEnd/>
            <a:tailEnd/>
          </a:ln>
        </p:spPr>
      </p:pic>
      <p:sp>
        <p:nvSpPr>
          <p:cNvPr id="1032" name="Line 72"/>
          <p:cNvSpPr>
            <a:spLocks noChangeShapeType="1"/>
          </p:cNvSpPr>
          <p:nvPr userDrawn="1"/>
        </p:nvSpPr>
        <p:spPr bwMode="auto">
          <a:xfrm>
            <a:off x="250825" y="836613"/>
            <a:ext cx="8642350" cy="0"/>
          </a:xfrm>
          <a:prstGeom prst="line">
            <a:avLst/>
          </a:prstGeom>
          <a:noFill/>
          <a:ln w="38100">
            <a:solidFill>
              <a:schemeClr val="tx1"/>
            </a:solidFill>
            <a:round/>
            <a:headEnd/>
            <a:tailEnd/>
          </a:ln>
          <a:effectLst/>
        </p:spPr>
        <p:txBody>
          <a:bodyPr/>
          <a:lstStyle/>
          <a:p>
            <a:pPr>
              <a:defRPr/>
            </a:pPr>
            <a:endParaRPr lang="zh-CN" altLang="en-US">
              <a:ea typeface="华文中宋" pitchFamily="2" charset="-122"/>
            </a:endParaRPr>
          </a:p>
        </p:txBody>
      </p:sp>
    </p:spTree>
  </p:cSld>
  <p:clrMap bg1="lt1" tx1="dk1" bg2="lt2" tx2="dk2" accent1="accent1" accent2="accent2" accent3="accent3" accent4="accent4" accent5="accent5" accent6="accent6" hlink="hlink" folHlink="folHlink"/>
  <p:sldLayoutIdLst>
    <p:sldLayoutId id="2147483738"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9" r:id="rId14"/>
  </p:sldLayoutIdLst>
  <p:txStyles>
    <p:titleStyle>
      <a:lvl1pPr algn="l" rtl="0" eaLnBrk="0" fontAlgn="base" hangingPunct="0">
        <a:spcBef>
          <a:spcPct val="0"/>
        </a:spcBef>
        <a:spcAft>
          <a:spcPct val="0"/>
        </a:spcAft>
        <a:defRPr kumimoji="1" sz="3600">
          <a:solidFill>
            <a:schemeClr val="tx2"/>
          </a:solidFill>
          <a:latin typeface="+mj-lt"/>
          <a:ea typeface="+mj-ea"/>
          <a:cs typeface="+mj-cs"/>
        </a:defRPr>
      </a:lvl1pPr>
      <a:lvl2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2pPr>
      <a:lvl3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3pPr>
      <a:lvl4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4pPr>
      <a:lvl5pPr algn="l" rtl="0" eaLnBrk="0" fontAlgn="base" hangingPunct="0">
        <a:spcBef>
          <a:spcPct val="0"/>
        </a:spcBef>
        <a:spcAft>
          <a:spcPct val="0"/>
        </a:spcAft>
        <a:defRPr kumimoji="1" sz="3600">
          <a:solidFill>
            <a:schemeClr val="tx2"/>
          </a:solidFill>
          <a:latin typeface="Tahoma" pitchFamily="34" charset="0"/>
          <a:ea typeface="华文中宋" pitchFamily="2" charset="-122"/>
        </a:defRPr>
      </a:lvl5pPr>
      <a:lvl6pPr marL="457200" algn="l" rtl="0" fontAlgn="base">
        <a:spcBef>
          <a:spcPct val="0"/>
        </a:spcBef>
        <a:spcAft>
          <a:spcPct val="0"/>
        </a:spcAft>
        <a:defRPr kumimoji="1" sz="3600">
          <a:solidFill>
            <a:schemeClr val="tx2"/>
          </a:solidFill>
          <a:latin typeface="Tahoma" pitchFamily="34" charset="0"/>
          <a:ea typeface="华文中宋" pitchFamily="2" charset="-122"/>
        </a:defRPr>
      </a:lvl6pPr>
      <a:lvl7pPr marL="914400" algn="l" rtl="0" fontAlgn="base">
        <a:spcBef>
          <a:spcPct val="0"/>
        </a:spcBef>
        <a:spcAft>
          <a:spcPct val="0"/>
        </a:spcAft>
        <a:defRPr kumimoji="1" sz="3600">
          <a:solidFill>
            <a:schemeClr val="tx2"/>
          </a:solidFill>
          <a:latin typeface="Tahoma" pitchFamily="34" charset="0"/>
          <a:ea typeface="华文中宋" pitchFamily="2" charset="-122"/>
        </a:defRPr>
      </a:lvl7pPr>
      <a:lvl8pPr marL="1371600" algn="l" rtl="0" fontAlgn="base">
        <a:spcBef>
          <a:spcPct val="0"/>
        </a:spcBef>
        <a:spcAft>
          <a:spcPct val="0"/>
        </a:spcAft>
        <a:defRPr kumimoji="1" sz="3600">
          <a:solidFill>
            <a:schemeClr val="tx2"/>
          </a:solidFill>
          <a:latin typeface="Tahoma" pitchFamily="34" charset="0"/>
          <a:ea typeface="华文中宋" pitchFamily="2" charset="-122"/>
        </a:defRPr>
      </a:lvl8pPr>
      <a:lvl9pPr marL="1828800" algn="l" rtl="0" fontAlgn="base">
        <a:spcBef>
          <a:spcPct val="0"/>
        </a:spcBef>
        <a:spcAft>
          <a:spcPct val="0"/>
        </a:spcAft>
        <a:defRPr kumimoji="1" sz="3600">
          <a:solidFill>
            <a:schemeClr val="tx2"/>
          </a:solidFill>
          <a:latin typeface="Tahoma" pitchFamily="34" charset="0"/>
          <a:ea typeface="华文中宋" pitchFamily="2" charset="-122"/>
        </a:defRPr>
      </a:lvl9pPr>
    </p:titleStyle>
    <p:bodyStyle>
      <a:lvl1pPr marL="342900" indent="-342900" algn="l" rtl="0" eaLnBrk="0" fontAlgn="base" hangingPunct="0">
        <a:spcBef>
          <a:spcPct val="20000"/>
        </a:spcBef>
        <a:spcAft>
          <a:spcPct val="0"/>
        </a:spcAft>
        <a:buClr>
          <a:srgbClr val="FF0000"/>
        </a:buClr>
        <a:buSzPct val="8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lnSpc>
          <a:spcPct val="120000"/>
        </a:lnSpc>
        <a:spcBef>
          <a:spcPct val="20000"/>
        </a:spcBef>
        <a:spcAft>
          <a:spcPct val="0"/>
        </a:spcAft>
        <a:buClr>
          <a:srgbClr val="0000FF"/>
        </a:buClr>
        <a:buSzPct val="80000"/>
        <a:buFont typeface="Wingdings" pitchFamily="2" charset="2"/>
        <a:buChar char="p"/>
        <a:defRPr kumimoji="1" sz="2800">
          <a:solidFill>
            <a:schemeClr val="tx1"/>
          </a:solidFill>
          <a:latin typeface="+mn-lt"/>
          <a:ea typeface="+mn-ea"/>
        </a:defRPr>
      </a:lvl2pPr>
      <a:lvl3pPr marL="1143000" indent="-228600" algn="l" rtl="0" eaLnBrk="0" fontAlgn="base" hangingPunct="0">
        <a:lnSpc>
          <a:spcPct val="120000"/>
        </a:lnSpc>
        <a:spcBef>
          <a:spcPct val="20000"/>
        </a:spcBef>
        <a:spcAft>
          <a:spcPct val="0"/>
        </a:spcAft>
        <a:buClr>
          <a:srgbClr val="FF3300"/>
        </a:buClr>
        <a:buSzPct val="95000"/>
        <a:buFont typeface="Wingdings" pitchFamily="2" charset="2"/>
        <a:buChar char="Ø"/>
        <a:defRPr kumimoji="1" sz="2400">
          <a:solidFill>
            <a:schemeClr val="tx1"/>
          </a:solidFill>
          <a:latin typeface="+mn-lt"/>
          <a:ea typeface="+mn-ea"/>
        </a:defRPr>
      </a:lvl3pPr>
      <a:lvl4pPr marL="1600200" indent="-228600" algn="l" rtl="0" eaLnBrk="0" fontAlgn="base" hangingPunct="0">
        <a:lnSpc>
          <a:spcPct val="120000"/>
        </a:lnSpc>
        <a:spcBef>
          <a:spcPct val="20000"/>
        </a:spcBef>
        <a:spcAft>
          <a:spcPct val="0"/>
        </a:spcAft>
        <a:buClr>
          <a:schemeClr val="tx1"/>
        </a:buClr>
        <a:buSzPct val="80000"/>
        <a:buFont typeface="Wingdings" pitchFamily="2" charset="2"/>
        <a:buChar char="u"/>
        <a:defRPr kumimoji="1" sz="2000">
          <a:solidFill>
            <a:schemeClr val="tx1"/>
          </a:solidFill>
          <a:latin typeface="+mn-lt"/>
          <a:ea typeface="+mn-ea"/>
        </a:defRPr>
      </a:lvl4pPr>
      <a:lvl5pPr marL="2057400" indent="-228600" algn="l" rtl="0" eaLnBrk="0" fontAlgn="base" hangingPunct="0">
        <a:lnSpc>
          <a:spcPct val="120000"/>
        </a:lnSpc>
        <a:spcBef>
          <a:spcPct val="20000"/>
        </a:spcBef>
        <a:spcAft>
          <a:spcPct val="0"/>
        </a:spcAft>
        <a:buClr>
          <a:srgbClr val="030305"/>
        </a:buClr>
        <a:buSzPct val="80000"/>
        <a:buFont typeface="Wingdings" pitchFamily="2" charset="2"/>
        <a:buChar char="ü"/>
        <a:defRPr kumimoji="1" sz="2000">
          <a:solidFill>
            <a:schemeClr val="tx1"/>
          </a:solidFill>
          <a:latin typeface="+mn-lt"/>
          <a:ea typeface="+mn-ea"/>
        </a:defRPr>
      </a:lvl5pPr>
      <a:lvl6pPr marL="2514600" indent="-228600" algn="l" rtl="0" fontAlgn="base">
        <a:lnSpc>
          <a:spcPct val="120000"/>
        </a:lnSpc>
        <a:spcBef>
          <a:spcPct val="20000"/>
        </a:spcBef>
        <a:spcAft>
          <a:spcPct val="0"/>
        </a:spcAft>
        <a:buClr>
          <a:srgbClr val="030305"/>
        </a:buClr>
        <a:buSzPct val="80000"/>
        <a:buFont typeface="Wingdings" pitchFamily="2" charset="2"/>
        <a:buChar char="ü"/>
        <a:defRPr kumimoji="1" sz="2000">
          <a:solidFill>
            <a:schemeClr val="tx1"/>
          </a:solidFill>
          <a:latin typeface="+mn-lt"/>
          <a:ea typeface="+mn-ea"/>
        </a:defRPr>
      </a:lvl6pPr>
      <a:lvl7pPr marL="2971800" indent="-228600" algn="l" rtl="0" fontAlgn="base">
        <a:lnSpc>
          <a:spcPct val="120000"/>
        </a:lnSpc>
        <a:spcBef>
          <a:spcPct val="20000"/>
        </a:spcBef>
        <a:spcAft>
          <a:spcPct val="0"/>
        </a:spcAft>
        <a:buClr>
          <a:srgbClr val="030305"/>
        </a:buClr>
        <a:buSzPct val="80000"/>
        <a:buFont typeface="Wingdings" pitchFamily="2" charset="2"/>
        <a:buChar char="ü"/>
        <a:defRPr kumimoji="1" sz="2000">
          <a:solidFill>
            <a:schemeClr val="tx1"/>
          </a:solidFill>
          <a:latin typeface="+mn-lt"/>
          <a:ea typeface="+mn-ea"/>
        </a:defRPr>
      </a:lvl7pPr>
      <a:lvl8pPr marL="3429000" indent="-228600" algn="l" rtl="0" fontAlgn="base">
        <a:lnSpc>
          <a:spcPct val="120000"/>
        </a:lnSpc>
        <a:spcBef>
          <a:spcPct val="20000"/>
        </a:spcBef>
        <a:spcAft>
          <a:spcPct val="0"/>
        </a:spcAft>
        <a:buClr>
          <a:srgbClr val="030305"/>
        </a:buClr>
        <a:buSzPct val="80000"/>
        <a:buFont typeface="Wingdings" pitchFamily="2" charset="2"/>
        <a:buChar char="ü"/>
        <a:defRPr kumimoji="1" sz="2000">
          <a:solidFill>
            <a:schemeClr val="tx1"/>
          </a:solidFill>
          <a:latin typeface="+mn-lt"/>
          <a:ea typeface="+mn-ea"/>
        </a:defRPr>
      </a:lvl8pPr>
      <a:lvl9pPr marL="3886200" indent="-228600" algn="l" rtl="0" fontAlgn="base">
        <a:lnSpc>
          <a:spcPct val="120000"/>
        </a:lnSpc>
        <a:spcBef>
          <a:spcPct val="20000"/>
        </a:spcBef>
        <a:spcAft>
          <a:spcPct val="0"/>
        </a:spcAft>
        <a:buClr>
          <a:srgbClr val="030305"/>
        </a:buClr>
        <a:buSzPct val="80000"/>
        <a:buFont typeface="Wingdings" pitchFamily="2" charset="2"/>
        <a:buChar char="ü"/>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D:\&#25105;&#30340;&#24037;&#20316;\&#35762;&#20041;\&#25968;&#23383;&#22270;&#20687;&#22788;&#29702;-&#23567;&#27874;&#35762;&#20041;\&#35838;&#20214;\&#31532;&#20061;&#31456;\5-Abnorml-TrafficJam.wmv" TargetMode="External"/><Relationship Id="rId1" Type="http://schemas.openxmlformats.org/officeDocument/2006/relationships/video" Target="file:///D:\&#25105;&#30340;&#24037;&#20316;\&#35762;&#20041;\&#25968;&#23383;&#22270;&#20687;&#22788;&#29702;-&#23567;&#27874;&#35762;&#20041;\&#35838;&#20214;\&#31532;&#20061;&#31456;\&#24322;&#24120;&#21160;&#20316;&#26816;&#27979;.wmv" TargetMode="External"/><Relationship Id="rId5" Type="http://schemas.openxmlformats.org/officeDocument/2006/relationships/image" Target="../media/image25.png"/><Relationship Id="rId4" Type="http://schemas.openxmlformats.org/officeDocument/2006/relationships/image" Target="../media/image24.jpeg"/></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file:///D:\&#25105;&#30340;&#24037;&#20316;\&#35762;&#20041;\&#25968;&#23383;&#22270;&#20687;&#22788;&#29702;-&#23567;&#27874;&#35762;&#20041;\&#35270;&#39057;&#36164;&#26009;\8-&#26234;&#33021;&#20840;&#26223;&#22320;&#22270;.wmv"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 Id="rId5" Type="http://schemas.openxmlformats.org/officeDocument/2006/relationships/image" Target="../media/image44.jpeg"/><Relationship Id="rId4" Type="http://schemas.openxmlformats.org/officeDocument/2006/relationships/image" Target="../media/image4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6.png"/><Relationship Id="rId4" Type="http://schemas.openxmlformats.org/officeDocument/2006/relationships/oleObject" Target="../embeddings/oleObject5.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9.png"/><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16.png"/><Relationship Id="rId7"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oleObject" Target="../embeddings/oleObject10.bin"/><Relationship Id="rId10" Type="http://schemas.openxmlformats.org/officeDocument/2006/relationships/oleObject" Target="../embeddings/oleObject15.bin"/><Relationship Id="rId4" Type="http://schemas.openxmlformats.org/officeDocument/2006/relationships/oleObject" Target="../embeddings/oleObject9.bin"/><Relationship Id="rId9" Type="http://schemas.openxmlformats.org/officeDocument/2006/relationships/oleObject" Target="../embeddings/oleObject14.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84.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6-NightTracking.wmv" TargetMode="External"/><Relationship Id="rId2" Type="http://schemas.openxmlformats.org/officeDocument/2006/relationships/hyperlink" Target="6-TargetTracking.wmv" TargetMode="External"/><Relationship Id="rId1" Type="http://schemas.openxmlformats.org/officeDocument/2006/relationships/slideLayout" Target="../slideLayouts/slideLayout7.xml"/><Relationship Id="rId5" Type="http://schemas.openxmlformats.org/officeDocument/2006/relationships/hyperlink" Target="track2.mpeg" TargetMode="External"/><Relationship Id="rId4" Type="http://schemas.openxmlformats.org/officeDocument/2006/relationships/hyperlink" Target="dudekface1.mpg"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 Id="rId5" Type="http://schemas.openxmlformats.org/officeDocument/2006/relationships/image" Target="../media/image120.jpeg"/><Relationship Id="rId4" Type="http://schemas.openxmlformats.org/officeDocument/2006/relationships/image" Target="../media/image119.jpeg"/></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Rectangle 2"/>
          <p:cNvSpPr>
            <a:spLocks noChangeArrowheads="1"/>
          </p:cNvSpPr>
          <p:nvPr/>
        </p:nvSpPr>
        <p:spPr bwMode="auto">
          <a:xfrm>
            <a:off x="1066800" y="1557338"/>
            <a:ext cx="7250113" cy="1871662"/>
          </a:xfrm>
          <a:prstGeom prst="rect">
            <a:avLst/>
          </a:prstGeom>
          <a:noFill/>
          <a:ln w="9525">
            <a:noFill/>
            <a:miter lim="800000"/>
            <a:headEnd/>
            <a:tailEnd/>
          </a:ln>
          <a:effectLst/>
        </p:spPr>
        <p:txBody>
          <a:bodyPr anchor="b"/>
          <a:lstStyle/>
          <a:p>
            <a:pPr algn="ctr"/>
            <a:r>
              <a:rPr lang="zh-CN" altLang="en-US" sz="4000" dirty="0">
                <a:solidFill>
                  <a:srgbClr val="000099"/>
                </a:solidFill>
                <a:ea typeface="隶书" pitchFamily="49" charset="-122"/>
              </a:rPr>
              <a:t>数字图像处理</a:t>
            </a:r>
            <a:r>
              <a:rPr lang="zh-CN" altLang="en-US" sz="2000" dirty="0">
                <a:solidFill>
                  <a:srgbClr val="000099"/>
                </a:solidFill>
                <a:ea typeface="华文中宋" pitchFamily="2" charset="-122"/>
              </a:rPr>
              <a:t/>
            </a:r>
            <a:br>
              <a:rPr lang="zh-CN" altLang="en-US" sz="2000" dirty="0">
                <a:solidFill>
                  <a:srgbClr val="000099"/>
                </a:solidFill>
                <a:ea typeface="华文中宋" pitchFamily="2" charset="-122"/>
              </a:rPr>
            </a:br>
            <a:endParaRPr lang="en-US" altLang="zh-CN" sz="2000" dirty="0" smtClean="0">
              <a:solidFill>
                <a:srgbClr val="000099"/>
              </a:solidFill>
              <a:ea typeface="华文中宋" pitchFamily="2" charset="-122"/>
            </a:endParaRPr>
          </a:p>
          <a:p>
            <a:pPr algn="ctr"/>
            <a:endParaRPr lang="en-US" altLang="zh-CN" sz="2000" dirty="0">
              <a:solidFill>
                <a:srgbClr val="000099"/>
              </a:solidFill>
              <a:ea typeface="华文中宋" pitchFamily="2" charset="-122"/>
            </a:endParaRPr>
          </a:p>
          <a:p>
            <a:pPr algn="ctr"/>
            <a:endParaRPr lang="en-US" altLang="zh-CN" sz="2000" dirty="0" smtClean="0">
              <a:solidFill>
                <a:srgbClr val="000099"/>
              </a:solidFill>
              <a:ea typeface="华文中宋" pitchFamily="2" charset="-122"/>
            </a:endParaRPr>
          </a:p>
          <a:p>
            <a:pPr algn="ctr"/>
            <a:endParaRPr lang="en-US" altLang="zh-CN" sz="2000" dirty="0">
              <a:solidFill>
                <a:srgbClr val="000099"/>
              </a:solidFill>
              <a:ea typeface="华文中宋" pitchFamily="2" charset="-122"/>
            </a:endParaRPr>
          </a:p>
          <a:p>
            <a:pPr algn="ctr"/>
            <a:r>
              <a:rPr lang="zh-CN" altLang="en-US" sz="3200" dirty="0">
                <a:solidFill>
                  <a:srgbClr val="000099"/>
                </a:solidFill>
                <a:ea typeface="华文中宋" pitchFamily="2" charset="-122"/>
              </a:rPr>
              <a:t/>
            </a:r>
            <a:br>
              <a:rPr lang="zh-CN" altLang="en-US" sz="3200" dirty="0">
                <a:solidFill>
                  <a:srgbClr val="000099"/>
                </a:solidFill>
                <a:ea typeface="华文中宋" pitchFamily="2" charset="-122"/>
              </a:rPr>
            </a:br>
            <a:r>
              <a:rPr lang="zh-CN" altLang="en-US" sz="6000" dirty="0" smtClean="0">
                <a:solidFill>
                  <a:srgbClr val="FF0000"/>
                </a:solidFill>
                <a:ea typeface="华文中宋" pitchFamily="2" charset="-122"/>
              </a:rPr>
              <a:t>目</a:t>
            </a:r>
            <a:r>
              <a:rPr lang="zh-CN" altLang="en-US" sz="6000" dirty="0" smtClean="0">
                <a:solidFill>
                  <a:srgbClr val="FF0000"/>
                </a:solidFill>
                <a:ea typeface="华文中宋" pitchFamily="2" charset="-122"/>
              </a:rPr>
              <a:t>标检测与跟踪</a:t>
            </a:r>
            <a:endParaRPr lang="zh-CN" altLang="en-US" sz="6000" dirty="0">
              <a:solidFill>
                <a:srgbClr val="FF0000"/>
              </a:solidFill>
              <a:ea typeface="华文中宋"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ubtitle 2"/>
          <p:cNvSpPr>
            <a:spLocks noGrp="1"/>
          </p:cNvSpPr>
          <p:nvPr>
            <p:ph type="subTitle" idx="4294967295"/>
          </p:nvPr>
        </p:nvSpPr>
        <p:spPr>
          <a:xfrm>
            <a:off x="304800" y="3276600"/>
            <a:ext cx="8534400" cy="685800"/>
          </a:xfrm>
        </p:spPr>
        <p:txBody>
          <a:bodyPr/>
          <a:lstStyle/>
          <a:p>
            <a:pPr marL="0" indent="0" algn="ctr" eaLnBrk="1" hangingPunct="1">
              <a:buFontTx/>
              <a:buNone/>
            </a:pPr>
            <a:endParaRPr lang="en-US" altLang="zh-CN" sz="1900" baseline="30000" smtClean="0">
              <a:solidFill>
                <a:srgbClr val="898989"/>
              </a:solidFill>
              <a:ea typeface="宋体" pitchFamily="2" charset="-122"/>
            </a:endParaRPr>
          </a:p>
          <a:p>
            <a:pPr marL="0" indent="0" algn="ctr" eaLnBrk="1" hangingPunct="1">
              <a:buFontTx/>
              <a:buNone/>
            </a:pPr>
            <a:endParaRPr lang="en-US" altLang="zh-CN" sz="1900" baseline="30000" smtClean="0">
              <a:solidFill>
                <a:srgbClr val="898989"/>
              </a:solidFill>
              <a:ea typeface="宋体" pitchFamily="2" charset="-122"/>
            </a:endParaRPr>
          </a:p>
          <a:p>
            <a:pPr marL="0" indent="0" algn="ctr" eaLnBrk="1" hangingPunct="1">
              <a:buFontTx/>
              <a:buNone/>
            </a:pPr>
            <a:endParaRPr lang="en-US" altLang="zh-CN" sz="2100" baseline="30000" smtClean="0">
              <a:solidFill>
                <a:srgbClr val="898989"/>
              </a:solidFill>
              <a:ea typeface="宋体" pitchFamily="2" charset="-122"/>
            </a:endParaRPr>
          </a:p>
        </p:txBody>
      </p:sp>
      <p:sp>
        <p:nvSpPr>
          <p:cNvPr id="174084" name="TextBox 5"/>
          <p:cNvSpPr txBox="1">
            <a:spLocks noChangeArrowheads="1"/>
          </p:cNvSpPr>
          <p:nvPr/>
        </p:nvSpPr>
        <p:spPr bwMode="auto">
          <a:xfrm>
            <a:off x="633413" y="962025"/>
            <a:ext cx="8186737" cy="576248"/>
          </a:xfrm>
          <a:prstGeom prst="rect">
            <a:avLst/>
          </a:prstGeom>
          <a:noFill/>
          <a:ln w="9525">
            <a:noFill/>
            <a:miter lim="800000"/>
            <a:headEnd/>
            <a:tailEnd/>
          </a:ln>
        </p:spPr>
        <p:txBody>
          <a:bodyPr>
            <a:spAutoFit/>
          </a:bodyPr>
          <a:lstStyle/>
          <a:p>
            <a:pPr latinLnBrk="0">
              <a:lnSpc>
                <a:spcPct val="150000"/>
              </a:lnSpc>
              <a:buFont typeface="Wingdings" pitchFamily="2" charset="2"/>
              <a:buChar char="l"/>
            </a:pPr>
            <a:r>
              <a:rPr kumimoji="0" lang="en-US" altLang="zh-CN" sz="2400" b="1" dirty="0" smtClean="0">
                <a:solidFill>
                  <a:srgbClr val="0000FF"/>
                </a:solidFill>
              </a:rPr>
              <a:t> </a:t>
            </a:r>
            <a:r>
              <a:rPr kumimoji="0" lang="zh-CN" altLang="en-US" sz="2400" b="1" dirty="0" smtClean="0">
                <a:solidFill>
                  <a:srgbClr val="0000FF"/>
                </a:solidFill>
              </a:rPr>
              <a:t>姿</a:t>
            </a:r>
            <a:r>
              <a:rPr kumimoji="0" lang="zh-CN" altLang="en-US" sz="2400" b="1" dirty="0">
                <a:solidFill>
                  <a:srgbClr val="0000FF"/>
                </a:solidFill>
              </a:rPr>
              <a:t>态变化</a:t>
            </a:r>
            <a:endParaRPr kumimoji="0" lang="en-US" altLang="zh-CN" sz="2400" b="1" dirty="0">
              <a:solidFill>
                <a:srgbClr val="0000FF"/>
              </a:solidFill>
            </a:endParaRPr>
          </a:p>
        </p:txBody>
      </p:sp>
      <p:pic>
        <p:nvPicPr>
          <p:cNvPr id="174085" name="Picture 4" descr="C:\Users\QiJing\Desktop\修改论文\expecting to mul\result\sylv姿态变化\SYLV 绿色FINAL\sylv.0606.png"/>
          <p:cNvPicPr>
            <a:picLocks noChangeAspect="1" noChangeArrowheads="1"/>
          </p:cNvPicPr>
          <p:nvPr/>
        </p:nvPicPr>
        <p:blipFill>
          <a:blip r:embed="rId3" cstate="print"/>
          <a:srcRect/>
          <a:stretch>
            <a:fillRect/>
          </a:stretch>
        </p:blipFill>
        <p:spPr bwMode="auto">
          <a:xfrm>
            <a:off x="4852988" y="3025775"/>
            <a:ext cx="3840162" cy="2881313"/>
          </a:xfrm>
          <a:prstGeom prst="rect">
            <a:avLst/>
          </a:prstGeom>
          <a:noFill/>
          <a:ln w="9525">
            <a:noFill/>
            <a:miter lim="800000"/>
            <a:headEnd/>
            <a:tailEnd/>
          </a:ln>
        </p:spPr>
      </p:pic>
      <p:pic>
        <p:nvPicPr>
          <p:cNvPr id="174086" name="Picture 5" descr="C:\Users\QiJing\Desktop\修改论文\expecting to mul\result\sylv姿态变化\SYLV 绿色FINAL\sylv.0001.png"/>
          <p:cNvPicPr>
            <a:picLocks noChangeAspect="1" noChangeArrowheads="1"/>
          </p:cNvPicPr>
          <p:nvPr/>
        </p:nvPicPr>
        <p:blipFill>
          <a:blip r:embed="rId4" cstate="print"/>
          <a:srcRect/>
          <a:stretch>
            <a:fillRect/>
          </a:stretch>
        </p:blipFill>
        <p:spPr bwMode="auto">
          <a:xfrm>
            <a:off x="792163" y="1920875"/>
            <a:ext cx="3838575" cy="2881313"/>
          </a:xfrm>
          <a:prstGeom prst="rect">
            <a:avLst/>
          </a:prstGeom>
          <a:noFill/>
          <a:ln w="9525">
            <a:noFill/>
            <a:miter lim="800000"/>
            <a:headEnd/>
            <a:tailEnd/>
          </a:ln>
        </p:spPr>
      </p:pic>
      <p:sp>
        <p:nvSpPr>
          <p:cNvPr id="7" name="Rectangle 2"/>
          <p:cNvSpPr txBox="1">
            <a:spLocks noChangeArrowheads="1"/>
          </p:cNvSpPr>
          <p:nvPr/>
        </p:nvSpPr>
        <p:spPr>
          <a:xfrm>
            <a:off x="889000" y="168275"/>
            <a:ext cx="7369175" cy="53022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800" b="1" i="0" u="none" strike="noStrike" kern="0" cap="none" spc="0" normalizeH="0" baseline="0" noProof="0" smtClean="0">
                <a:ln>
                  <a:noFill/>
                </a:ln>
                <a:solidFill>
                  <a:srgbClr val="800000"/>
                </a:solidFill>
                <a:effectLst/>
                <a:uLnTx/>
                <a:uFillTx/>
                <a:latin typeface="黑体" pitchFamily="49" charset="-122"/>
                <a:ea typeface="黑体" pitchFamily="49" charset="-122"/>
                <a:cs typeface="+mj-cs"/>
              </a:rPr>
              <a:t>目标检测、跟踪与识别中的难点问题</a:t>
            </a:r>
            <a:endParaRPr kumimoji="1" lang="zh-CN" altLang="en-US" sz="2800" b="1" i="0" u="none" strike="noStrike" kern="0" cap="none" spc="0" normalizeH="0" baseline="0" noProof="0" dirty="0" smtClean="0">
              <a:ln>
                <a:noFill/>
              </a:ln>
              <a:solidFill>
                <a:srgbClr val="800000"/>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22338" y="212725"/>
            <a:ext cx="6121400" cy="609600"/>
          </a:xfrm>
        </p:spPr>
        <p:txBody>
          <a:bodyPr/>
          <a:lstStyle/>
          <a:p>
            <a:pPr eaLnBrk="1" hangingPunct="1">
              <a:defRPr/>
            </a:pPr>
            <a:r>
              <a:rPr lang="zh-CN" altLang="en-US" sz="3600" dirty="0" smtClean="0">
                <a:solidFill>
                  <a:srgbClr val="0000FF"/>
                </a:solidFill>
                <a:latin typeface="黑体" pitchFamily="49" charset="-122"/>
                <a:ea typeface="黑体" pitchFamily="49" charset="-122"/>
              </a:rPr>
              <a:t>什</a:t>
            </a:r>
            <a:r>
              <a:rPr lang="zh-CN" altLang="en-US" sz="3600" dirty="0" smtClean="0">
                <a:solidFill>
                  <a:srgbClr val="0000FF"/>
                </a:solidFill>
                <a:latin typeface="黑体" pitchFamily="49" charset="-122"/>
                <a:ea typeface="黑体" pitchFamily="49" charset="-122"/>
              </a:rPr>
              <a:t>么是信息获取技术</a:t>
            </a:r>
          </a:p>
        </p:txBody>
      </p:sp>
      <p:sp>
        <p:nvSpPr>
          <p:cNvPr id="17411" name="Rectangle 3"/>
          <p:cNvSpPr>
            <a:spLocks noGrp="1" noChangeArrowheads="1"/>
          </p:cNvSpPr>
          <p:nvPr>
            <p:ph type="body" idx="1"/>
          </p:nvPr>
        </p:nvSpPr>
        <p:spPr>
          <a:xfrm>
            <a:off x="287338" y="1109663"/>
            <a:ext cx="8856662" cy="5184775"/>
          </a:xfrm>
        </p:spPr>
        <p:txBody>
          <a:bodyPr/>
          <a:lstStyle/>
          <a:p>
            <a:pPr eaLnBrk="1" hangingPunct="1">
              <a:buSzPct val="60000"/>
              <a:buFontTx/>
              <a:buBlip>
                <a:blip r:embed="rId3"/>
              </a:buBlip>
            </a:pPr>
            <a:r>
              <a:rPr lang="zh-CN" altLang="en-US" sz="2400" dirty="0" smtClean="0">
                <a:solidFill>
                  <a:srgbClr val="CC0066"/>
                </a:solidFill>
                <a:latin typeface="黑体" pitchFamily="49" charset="-122"/>
                <a:ea typeface="黑体" pitchFamily="49" charset="-122"/>
              </a:rPr>
              <a:t>信息获取技</a:t>
            </a:r>
            <a:r>
              <a:rPr lang="zh-CN" altLang="en-US" sz="2400" dirty="0" smtClean="0">
                <a:solidFill>
                  <a:srgbClr val="CC0066"/>
                </a:solidFill>
                <a:latin typeface="黑体" pitchFamily="49" charset="-122"/>
                <a:ea typeface="黑体" pitchFamily="49" charset="-122"/>
              </a:rPr>
              <a:t>术</a:t>
            </a:r>
            <a:endParaRPr lang="zh-CN" altLang="en-US" sz="2400" dirty="0" smtClean="0">
              <a:solidFill>
                <a:srgbClr val="CC0066"/>
              </a:solidFill>
              <a:latin typeface="黑体" pitchFamily="49" charset="-122"/>
              <a:ea typeface="黑体" pitchFamily="49" charset="-122"/>
            </a:endParaRPr>
          </a:p>
          <a:p>
            <a:pPr lvl="1" eaLnBrk="1" hangingPunct="1">
              <a:buSzPct val="60000"/>
              <a:buFont typeface="Wingdings" pitchFamily="2" charset="2"/>
              <a:buChar char="l"/>
            </a:pPr>
            <a:r>
              <a:rPr lang="zh-CN" altLang="en-US" sz="2000" dirty="0" smtClean="0">
                <a:latin typeface="黑体" pitchFamily="49" charset="-122"/>
                <a:ea typeface="黑体" pitchFamily="49" charset="-122"/>
              </a:rPr>
              <a:t>地</a:t>
            </a:r>
            <a:r>
              <a:rPr lang="zh-CN" altLang="en-US" sz="2000" dirty="0" smtClean="0">
                <a:latin typeface="黑体" pitchFamily="49" charset="-122"/>
                <a:ea typeface="黑体" pitchFamily="49" charset="-122"/>
              </a:rPr>
              <a:t>球上所有物质都对外界辐射自己独特的信息－某一部分的电磁波谱，包括自发辐射和反射日光辐</a:t>
            </a:r>
            <a:r>
              <a:rPr lang="zh-CN" altLang="en-US" sz="2000" dirty="0" smtClean="0">
                <a:latin typeface="黑体" pitchFamily="49" charset="-122"/>
                <a:ea typeface="黑体" pitchFamily="49" charset="-122"/>
              </a:rPr>
              <a:t>射</a:t>
            </a:r>
            <a:endParaRPr lang="zh-CN" altLang="en-US" sz="2000" dirty="0" smtClean="0">
              <a:latin typeface="黑体" pitchFamily="49" charset="-122"/>
              <a:ea typeface="黑体" pitchFamily="49" charset="-122"/>
            </a:endParaRPr>
          </a:p>
          <a:p>
            <a:pPr lvl="1" eaLnBrk="1" hangingPunct="1">
              <a:buSzPct val="60000"/>
              <a:buFont typeface="Wingdings" pitchFamily="2" charset="2"/>
              <a:buChar char="l"/>
            </a:pPr>
            <a:r>
              <a:rPr lang="zh-CN" altLang="en-US" sz="2000" dirty="0" smtClean="0">
                <a:latin typeface="黑体" pitchFamily="49" charset="-122"/>
                <a:ea typeface="黑体" pitchFamily="49" charset="-122"/>
              </a:rPr>
              <a:t>通</a:t>
            </a:r>
            <a:r>
              <a:rPr lang="zh-CN" altLang="en-US" sz="2000" dirty="0" smtClean="0">
                <a:latin typeface="黑体" pitchFamily="49" charset="-122"/>
                <a:ea typeface="黑体" pitchFamily="49" charset="-122"/>
              </a:rPr>
              <a:t>过传感器接收这些信息，再通过各种信息分离、提取、增强、融合、识别等手段最终达到应用的目</a:t>
            </a:r>
            <a:r>
              <a:rPr lang="zh-CN" altLang="en-US" sz="2000" dirty="0" smtClean="0">
                <a:latin typeface="黑体" pitchFamily="49" charset="-122"/>
                <a:ea typeface="黑体" pitchFamily="49" charset="-122"/>
              </a:rPr>
              <a:t>的</a:t>
            </a:r>
            <a:endParaRPr lang="zh-CN" altLang="en-US" sz="2000" dirty="0" smtClean="0">
              <a:latin typeface="黑体" pitchFamily="49" charset="-122"/>
              <a:ea typeface="黑体" pitchFamily="49" charset="-122"/>
            </a:endParaRPr>
          </a:p>
          <a:p>
            <a:pPr eaLnBrk="1" hangingPunct="1">
              <a:buSzPct val="60000"/>
              <a:buFontTx/>
              <a:buBlip>
                <a:blip r:embed="rId3"/>
              </a:buBlip>
            </a:pPr>
            <a:r>
              <a:rPr lang="zh-CN" altLang="en-US" sz="2400" dirty="0" smtClean="0">
                <a:solidFill>
                  <a:srgbClr val="CC0066"/>
                </a:solidFill>
                <a:latin typeface="黑体" pitchFamily="49" charset="-122"/>
                <a:ea typeface="黑体" pitchFamily="49" charset="-122"/>
              </a:rPr>
              <a:t>信息获取技术的手</a:t>
            </a:r>
            <a:r>
              <a:rPr lang="zh-CN" altLang="en-US" sz="2400" dirty="0" smtClean="0">
                <a:solidFill>
                  <a:srgbClr val="CC0066"/>
                </a:solidFill>
                <a:latin typeface="黑体" pitchFamily="49" charset="-122"/>
                <a:ea typeface="黑体" pitchFamily="49" charset="-122"/>
              </a:rPr>
              <a:t>段</a:t>
            </a:r>
            <a:endParaRPr lang="zh-CN" altLang="en-US" sz="2400" dirty="0" smtClean="0">
              <a:solidFill>
                <a:srgbClr val="CC0066"/>
              </a:solidFill>
              <a:latin typeface="黑体" pitchFamily="49" charset="-122"/>
              <a:ea typeface="黑体" pitchFamily="49" charset="-122"/>
            </a:endParaRPr>
          </a:p>
          <a:p>
            <a:pPr lvl="1" eaLnBrk="1" hangingPunct="1">
              <a:buSzPct val="60000"/>
              <a:buFont typeface="Wingdings" pitchFamily="2" charset="2"/>
              <a:buChar char="l"/>
            </a:pPr>
            <a:r>
              <a:rPr lang="zh-CN" altLang="en-US" sz="2000" dirty="0" smtClean="0">
                <a:latin typeface="黑体" pitchFamily="49" charset="-122"/>
                <a:ea typeface="黑体" pitchFamily="49" charset="-122"/>
              </a:rPr>
              <a:t>电视传真、遥感技术、光纤通信、光学与光电子成像（可见光、红外、紫外</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）、多光谱与超光谱技术和雷达技术等 </a:t>
            </a:r>
          </a:p>
          <a:p>
            <a:pPr eaLnBrk="1" hangingPunct="1">
              <a:lnSpc>
                <a:spcPct val="105000"/>
              </a:lnSpc>
              <a:spcBef>
                <a:spcPct val="25000"/>
              </a:spcBef>
              <a:buSzPct val="60000"/>
              <a:buFontTx/>
              <a:buBlip>
                <a:blip r:embed="rId3"/>
              </a:buBlip>
            </a:pPr>
            <a:r>
              <a:rPr lang="zh-CN" altLang="en-US" sz="2400" dirty="0" smtClean="0">
                <a:solidFill>
                  <a:srgbClr val="CC0066"/>
                </a:solidFill>
                <a:latin typeface="黑体" pitchFamily="49" charset="-122"/>
                <a:ea typeface="黑体" pitchFamily="49" charset="-122"/>
              </a:rPr>
              <a:t>信息获取技术的分</a:t>
            </a:r>
            <a:r>
              <a:rPr lang="zh-CN" altLang="en-US" sz="2400" dirty="0" smtClean="0">
                <a:solidFill>
                  <a:srgbClr val="CC0066"/>
                </a:solidFill>
                <a:latin typeface="黑体" pitchFamily="49" charset="-122"/>
                <a:ea typeface="黑体" pitchFamily="49" charset="-122"/>
              </a:rPr>
              <a:t>类</a:t>
            </a:r>
            <a:endParaRPr lang="zh-CN" altLang="en-US" sz="2400" dirty="0" smtClean="0">
              <a:solidFill>
                <a:srgbClr val="CC0066"/>
              </a:solidFill>
              <a:latin typeface="黑体" pitchFamily="49" charset="-122"/>
              <a:ea typeface="黑体" pitchFamily="49" charset="-122"/>
            </a:endParaRPr>
          </a:p>
          <a:p>
            <a:pPr lvl="1" eaLnBrk="1" hangingPunct="1">
              <a:lnSpc>
                <a:spcPct val="105000"/>
              </a:lnSpc>
              <a:spcBef>
                <a:spcPct val="25000"/>
              </a:spcBef>
              <a:buSzPct val="60000"/>
              <a:buFont typeface="Wingdings" pitchFamily="2" charset="2"/>
              <a:buChar char="l"/>
            </a:pPr>
            <a:r>
              <a:rPr lang="zh-CN" altLang="en-US" sz="2000" dirty="0" smtClean="0">
                <a:latin typeface="黑体" pitchFamily="49" charset="-122"/>
                <a:ea typeface="黑体" pitchFamily="49" charset="-122"/>
              </a:rPr>
              <a:t>信</a:t>
            </a:r>
            <a:r>
              <a:rPr lang="zh-CN" altLang="en-US" sz="2000" dirty="0" smtClean="0">
                <a:latin typeface="黑体" pitchFamily="49" charset="-122"/>
                <a:ea typeface="黑体" pitchFamily="49" charset="-122"/>
              </a:rPr>
              <a:t>息获取技术分为</a:t>
            </a:r>
            <a:r>
              <a:rPr lang="zh-CN" altLang="en-US" sz="2000" b="1" dirty="0" smtClean="0">
                <a:solidFill>
                  <a:srgbClr val="0099FF"/>
                </a:solidFill>
                <a:latin typeface="黑体" pitchFamily="49" charset="-122"/>
                <a:ea typeface="黑体" pitchFamily="49" charset="-122"/>
              </a:rPr>
              <a:t>被动信息获取技术</a:t>
            </a:r>
            <a:r>
              <a:rPr lang="zh-CN" altLang="en-US" sz="2000" dirty="0" smtClean="0">
                <a:latin typeface="黑体" pitchFamily="49" charset="-122"/>
                <a:ea typeface="黑体" pitchFamily="49" charset="-122"/>
              </a:rPr>
              <a:t>和</a:t>
            </a:r>
            <a:r>
              <a:rPr lang="zh-CN" altLang="en-US" sz="2000" b="1" dirty="0" smtClean="0">
                <a:solidFill>
                  <a:srgbClr val="0099FF"/>
                </a:solidFill>
                <a:latin typeface="黑体" pitchFamily="49" charset="-122"/>
                <a:ea typeface="黑体" pitchFamily="49" charset="-122"/>
              </a:rPr>
              <a:t>主动信息获取技</a:t>
            </a:r>
            <a:r>
              <a:rPr lang="zh-CN" altLang="en-US" sz="2000" b="1" dirty="0" smtClean="0">
                <a:solidFill>
                  <a:srgbClr val="0099FF"/>
                </a:solidFill>
                <a:latin typeface="黑体" pitchFamily="49" charset="-122"/>
                <a:ea typeface="黑体" pitchFamily="49" charset="-122"/>
              </a:rPr>
              <a:t>术</a:t>
            </a:r>
            <a:endParaRPr lang="zh-CN" altLang="en-US" sz="2000" dirty="0" smtClean="0">
              <a:latin typeface="黑体" pitchFamily="49" charset="-122"/>
              <a:ea typeface="黑体" pitchFamily="49" charset="-122"/>
            </a:endParaRPr>
          </a:p>
          <a:p>
            <a:pPr eaLnBrk="1" hangingPunct="1">
              <a:lnSpc>
                <a:spcPct val="105000"/>
              </a:lnSpc>
              <a:spcBef>
                <a:spcPct val="25000"/>
              </a:spcBef>
              <a:buSzPct val="60000"/>
              <a:buFontTx/>
              <a:buNone/>
            </a:pPr>
            <a:r>
              <a:rPr lang="zh-CN" altLang="en-US" sz="2400" dirty="0" smtClean="0">
                <a:solidFill>
                  <a:srgbClr val="0099FF"/>
                </a:solidFill>
                <a:latin typeface="黑体" pitchFamily="49" charset="-122"/>
                <a:ea typeface="黑体" pitchFamily="49" charset="-122"/>
              </a:rPr>
              <a:t>  </a:t>
            </a:r>
            <a:endParaRPr lang="zh-CN" altLang="en-US" sz="2400" dirty="0" smtClean="0">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250825" y="960438"/>
            <a:ext cx="8763000" cy="5472112"/>
          </a:xfrm>
        </p:spPr>
        <p:txBody>
          <a:bodyPr/>
          <a:lstStyle/>
          <a:p>
            <a:pPr eaLnBrk="1" hangingPunct="1">
              <a:lnSpc>
                <a:spcPct val="105000"/>
              </a:lnSpc>
              <a:spcBef>
                <a:spcPct val="25000"/>
              </a:spcBef>
              <a:buSzPct val="60000"/>
              <a:buFont typeface="Wingdings" pitchFamily="2" charset="2"/>
              <a:buChar char="l"/>
            </a:pPr>
            <a:r>
              <a:rPr lang="zh-CN" altLang="en-US" sz="2400" dirty="0" smtClean="0">
                <a:solidFill>
                  <a:srgbClr val="0099FF"/>
                </a:solidFill>
                <a:latin typeface="黑体" pitchFamily="49" charset="-122"/>
                <a:ea typeface="黑体" pitchFamily="49" charset="-122"/>
              </a:rPr>
              <a:t>被</a:t>
            </a:r>
            <a:r>
              <a:rPr lang="zh-CN" altLang="en-US" sz="2400" dirty="0" smtClean="0">
                <a:solidFill>
                  <a:srgbClr val="0099FF"/>
                </a:solidFill>
                <a:latin typeface="黑体" pitchFamily="49" charset="-122"/>
                <a:ea typeface="黑体" pitchFamily="49" charset="-122"/>
              </a:rPr>
              <a:t>动信息获取技</a:t>
            </a:r>
            <a:r>
              <a:rPr lang="zh-CN" altLang="en-US" sz="2400" dirty="0" smtClean="0">
                <a:solidFill>
                  <a:srgbClr val="0099FF"/>
                </a:solidFill>
                <a:latin typeface="黑体" pitchFamily="49" charset="-122"/>
                <a:ea typeface="黑体" pitchFamily="49" charset="-122"/>
              </a:rPr>
              <a:t>术</a:t>
            </a:r>
            <a:endParaRPr lang="en-US" altLang="zh-CN" sz="2400" dirty="0" smtClean="0">
              <a:solidFill>
                <a:srgbClr val="0099FF"/>
              </a:solidFill>
              <a:latin typeface="黑体" pitchFamily="49" charset="-122"/>
              <a:ea typeface="黑体" pitchFamily="49" charset="-122"/>
            </a:endParaRPr>
          </a:p>
          <a:p>
            <a:pPr lvl="1" eaLnBrk="1" hangingPunct="1">
              <a:lnSpc>
                <a:spcPct val="105000"/>
              </a:lnSpc>
              <a:spcBef>
                <a:spcPct val="25000"/>
              </a:spcBef>
              <a:buSzPct val="60000"/>
              <a:buFont typeface="Wingdings" pitchFamily="2" charset="2"/>
              <a:buChar char="l"/>
            </a:pPr>
            <a:r>
              <a:rPr lang="zh-CN" altLang="en-US" sz="2000" dirty="0" smtClean="0">
                <a:solidFill>
                  <a:srgbClr val="FF0000"/>
                </a:solidFill>
                <a:latin typeface="黑体" pitchFamily="49" charset="-122"/>
                <a:ea typeface="黑体" pitchFamily="49" charset="-122"/>
              </a:rPr>
              <a:t>红</a:t>
            </a:r>
            <a:r>
              <a:rPr lang="zh-CN" altLang="en-US" sz="2000" dirty="0" smtClean="0">
                <a:solidFill>
                  <a:srgbClr val="FF0000"/>
                </a:solidFill>
                <a:latin typeface="黑体" pitchFamily="49" charset="-122"/>
                <a:ea typeface="黑体" pitchFamily="49" charset="-122"/>
              </a:rPr>
              <a:t>外热成像、微光以及可见</a:t>
            </a:r>
            <a:r>
              <a:rPr lang="zh-CN" altLang="en-US" sz="2000" dirty="0" smtClean="0">
                <a:solidFill>
                  <a:srgbClr val="FF0000"/>
                </a:solidFill>
                <a:latin typeface="黑体" pitchFamily="49" charset="-122"/>
                <a:ea typeface="黑体" pitchFamily="49" charset="-122"/>
              </a:rPr>
              <a:t>光</a:t>
            </a:r>
            <a:endParaRPr lang="zh-CN" altLang="en-US" sz="2000" dirty="0" smtClean="0">
              <a:solidFill>
                <a:srgbClr val="FF0000"/>
              </a:solidFill>
              <a:latin typeface="黑体" pitchFamily="49" charset="-122"/>
              <a:ea typeface="黑体" pitchFamily="49" charset="-122"/>
            </a:endParaRPr>
          </a:p>
          <a:p>
            <a:pPr eaLnBrk="1" hangingPunct="1">
              <a:lnSpc>
                <a:spcPct val="105000"/>
              </a:lnSpc>
              <a:spcBef>
                <a:spcPct val="25000"/>
              </a:spcBef>
              <a:buSzPct val="60000"/>
              <a:buFont typeface="Wingdings" pitchFamily="2" charset="2"/>
              <a:buChar char="l"/>
            </a:pPr>
            <a:r>
              <a:rPr lang="zh-CN" altLang="en-US" sz="2400" dirty="0" smtClean="0">
                <a:solidFill>
                  <a:srgbClr val="0099FF"/>
                </a:solidFill>
                <a:latin typeface="黑体" pitchFamily="49" charset="-122"/>
                <a:ea typeface="黑体" pitchFamily="49" charset="-122"/>
              </a:rPr>
              <a:t>主</a:t>
            </a:r>
            <a:r>
              <a:rPr lang="zh-CN" altLang="en-US" sz="2400" dirty="0" smtClean="0">
                <a:solidFill>
                  <a:srgbClr val="0099FF"/>
                </a:solidFill>
                <a:latin typeface="黑体" pitchFamily="49" charset="-122"/>
                <a:ea typeface="黑体" pitchFamily="49" charset="-122"/>
              </a:rPr>
              <a:t>动信息获取技</a:t>
            </a:r>
            <a:r>
              <a:rPr lang="zh-CN" altLang="en-US" sz="2400" dirty="0" smtClean="0">
                <a:solidFill>
                  <a:srgbClr val="0099FF"/>
                </a:solidFill>
                <a:latin typeface="黑体" pitchFamily="49" charset="-122"/>
                <a:ea typeface="黑体" pitchFamily="49" charset="-122"/>
              </a:rPr>
              <a:t>术</a:t>
            </a:r>
            <a:endParaRPr lang="en-US" altLang="zh-CN" sz="2400" dirty="0" smtClean="0">
              <a:solidFill>
                <a:srgbClr val="0099FF"/>
              </a:solidFill>
              <a:latin typeface="黑体" pitchFamily="49" charset="-122"/>
              <a:ea typeface="黑体" pitchFamily="49" charset="-122"/>
            </a:endParaRPr>
          </a:p>
          <a:p>
            <a:pPr lvl="1" eaLnBrk="1" hangingPunct="1">
              <a:lnSpc>
                <a:spcPct val="105000"/>
              </a:lnSpc>
              <a:spcBef>
                <a:spcPct val="25000"/>
              </a:spcBef>
              <a:buSzPct val="60000"/>
              <a:buFont typeface="Wingdings" pitchFamily="2" charset="2"/>
              <a:buChar char="n"/>
            </a:pPr>
            <a:r>
              <a:rPr lang="zh-CN" altLang="en-US" sz="2000" dirty="0" smtClean="0">
                <a:solidFill>
                  <a:srgbClr val="FF0000"/>
                </a:solidFill>
                <a:latin typeface="黑体" pitchFamily="49" charset="-122"/>
                <a:ea typeface="黑体" pitchFamily="49" charset="-122"/>
              </a:rPr>
              <a:t>发</a:t>
            </a:r>
            <a:r>
              <a:rPr lang="zh-CN" altLang="en-US" sz="2000" dirty="0" smtClean="0">
                <a:solidFill>
                  <a:srgbClr val="FF0000"/>
                </a:solidFill>
                <a:latin typeface="黑体" pitchFamily="49" charset="-122"/>
                <a:ea typeface="黑体" pitchFamily="49" charset="-122"/>
              </a:rPr>
              <a:t>射电磁波、用人造光源照射被探测目标（或红外线辐射源）。</a:t>
            </a:r>
          </a:p>
          <a:p>
            <a:pPr lvl="1" eaLnBrk="1" hangingPunct="1">
              <a:spcBef>
                <a:spcPct val="35000"/>
              </a:spcBef>
              <a:spcAft>
                <a:spcPct val="20000"/>
              </a:spcAft>
              <a:buSzPct val="60000"/>
              <a:buFont typeface="Wingdings" pitchFamily="2" charset="2"/>
              <a:buChar char="n"/>
            </a:pPr>
            <a:r>
              <a:rPr lang="zh-CN" altLang="en-US" sz="2000" dirty="0" smtClean="0">
                <a:solidFill>
                  <a:srgbClr val="FF0000"/>
                </a:solidFill>
                <a:latin typeface="黑体" pitchFamily="49" charset="-122"/>
                <a:ea typeface="黑体" pitchFamily="49" charset="-122"/>
              </a:rPr>
              <a:t>广义上整个电磁波谱</a:t>
            </a:r>
          </a:p>
          <a:p>
            <a:pPr lvl="2" eaLnBrk="1" hangingPunct="1">
              <a:buFont typeface="Wingdings" pitchFamily="2" charset="2"/>
              <a:buChar char="l"/>
            </a:pPr>
            <a:r>
              <a:rPr lang="zh-CN" altLang="en-US" sz="2000" dirty="0" smtClean="0">
                <a:latin typeface="黑体" pitchFamily="49" charset="-122"/>
                <a:ea typeface="黑体" pitchFamily="49" charset="-122"/>
              </a:rPr>
              <a:t>长、短波无线电波、微波、毫米波、红外、可见光、紫外直到</a:t>
            </a:r>
            <a:r>
              <a:rPr lang="en-US" altLang="zh-CN" sz="2000" dirty="0" smtClean="0">
                <a:latin typeface="黑体" pitchFamily="49" charset="-122"/>
                <a:ea typeface="黑体" pitchFamily="49" charset="-122"/>
              </a:rPr>
              <a:t>X</a:t>
            </a:r>
            <a:r>
              <a:rPr lang="zh-CN" altLang="en-US" sz="2000" dirty="0" smtClean="0">
                <a:latin typeface="黑体" pitchFamily="49" charset="-122"/>
                <a:ea typeface="黑体" pitchFamily="49" charset="-122"/>
              </a:rPr>
              <a:t>射线。</a:t>
            </a:r>
          </a:p>
          <a:p>
            <a:pPr lvl="1" eaLnBrk="1" hangingPunct="1">
              <a:lnSpc>
                <a:spcPct val="105000"/>
              </a:lnSpc>
              <a:spcBef>
                <a:spcPct val="25000"/>
              </a:spcBef>
              <a:buSzPct val="60000"/>
              <a:buFont typeface="Wingdings" pitchFamily="2" charset="2"/>
              <a:buChar char="n"/>
            </a:pPr>
            <a:r>
              <a:rPr lang="zh-CN" altLang="en-US" sz="2000" dirty="0" smtClean="0">
                <a:solidFill>
                  <a:srgbClr val="FF0000"/>
                </a:solidFill>
                <a:latin typeface="黑体" pitchFamily="49" charset="-122"/>
                <a:ea typeface="黑体" pitchFamily="49" charset="-122"/>
              </a:rPr>
              <a:t>相</a:t>
            </a:r>
            <a:r>
              <a:rPr lang="zh-CN" altLang="en-US" sz="2000" dirty="0" smtClean="0">
                <a:solidFill>
                  <a:srgbClr val="FF0000"/>
                </a:solidFill>
                <a:latin typeface="黑体" pitchFamily="49" charset="-122"/>
                <a:ea typeface="黑体" pitchFamily="49" charset="-122"/>
              </a:rPr>
              <a:t>应的军事目标载体特征：</a:t>
            </a:r>
          </a:p>
          <a:p>
            <a:pPr lvl="2" eaLnBrk="1" hangingPunct="1">
              <a:lnSpc>
                <a:spcPct val="95000"/>
              </a:lnSpc>
              <a:buFont typeface="Wingdings" pitchFamily="2" charset="2"/>
              <a:buChar char="l"/>
            </a:pPr>
            <a:r>
              <a:rPr lang="zh-CN" altLang="en-US" sz="2000" dirty="0" smtClean="0">
                <a:ea typeface="黑体" pitchFamily="49" charset="-122"/>
              </a:rPr>
              <a:t>以</a:t>
            </a:r>
            <a:r>
              <a:rPr lang="zh-CN" altLang="en-US" sz="2000" dirty="0" smtClean="0">
                <a:solidFill>
                  <a:srgbClr val="008000"/>
                </a:solidFill>
                <a:ea typeface="黑体" pitchFamily="49" charset="-122"/>
              </a:rPr>
              <a:t>无线电波</a:t>
            </a:r>
            <a:r>
              <a:rPr lang="zh-CN" altLang="en-US" sz="2000" dirty="0" smtClean="0">
                <a:ea typeface="黑体" pitchFamily="49" charset="-122"/>
              </a:rPr>
              <a:t>为载体的</a:t>
            </a:r>
            <a:r>
              <a:rPr lang="zh-CN" altLang="en-US" sz="2000" dirty="0" smtClean="0">
                <a:solidFill>
                  <a:srgbClr val="008000"/>
                </a:solidFill>
                <a:ea typeface="黑体" pitchFamily="49" charset="-122"/>
              </a:rPr>
              <a:t>雷达</a:t>
            </a:r>
            <a:r>
              <a:rPr lang="zh-CN" altLang="en-US" sz="2000" dirty="0" smtClean="0">
                <a:ea typeface="黑体" pitchFamily="49" charset="-122"/>
              </a:rPr>
              <a:t>、以微波为载体的</a:t>
            </a:r>
            <a:r>
              <a:rPr lang="zh-CN" altLang="en-US" sz="2000" dirty="0" smtClean="0">
                <a:solidFill>
                  <a:srgbClr val="008000"/>
                </a:solidFill>
                <a:ea typeface="黑体" pitchFamily="49" charset="-122"/>
              </a:rPr>
              <a:t>微波雷达</a:t>
            </a:r>
            <a:r>
              <a:rPr lang="zh-CN" altLang="en-US" sz="2000" dirty="0" smtClean="0">
                <a:ea typeface="黑体" pitchFamily="49" charset="-122"/>
              </a:rPr>
              <a:t>和</a:t>
            </a:r>
            <a:r>
              <a:rPr lang="zh-CN" altLang="en-US" sz="2000" dirty="0" smtClean="0">
                <a:solidFill>
                  <a:srgbClr val="008000"/>
                </a:solidFill>
                <a:ea typeface="黑体" pitchFamily="49" charset="-122"/>
              </a:rPr>
              <a:t>合成孔径雷达</a:t>
            </a:r>
            <a:r>
              <a:rPr lang="zh-CN" altLang="en-US" sz="2000" dirty="0" smtClean="0">
                <a:ea typeface="黑体" pitchFamily="49" charset="-122"/>
              </a:rPr>
              <a:t>、以毫米波为载体的的</a:t>
            </a:r>
            <a:r>
              <a:rPr lang="zh-CN" altLang="en-US" sz="2000" dirty="0" smtClean="0">
                <a:solidFill>
                  <a:srgbClr val="008000"/>
                </a:solidFill>
                <a:ea typeface="黑体" pitchFamily="49" charset="-122"/>
              </a:rPr>
              <a:t>毫米波雷达</a:t>
            </a:r>
            <a:r>
              <a:rPr lang="zh-CN" altLang="en-US" sz="2000" dirty="0" smtClean="0">
                <a:ea typeface="黑体" pitchFamily="49" charset="-122"/>
              </a:rPr>
              <a:t>、以红外辐射为载体的</a:t>
            </a:r>
            <a:r>
              <a:rPr lang="zh-CN" altLang="en-US" sz="2000" dirty="0" smtClean="0">
                <a:solidFill>
                  <a:srgbClr val="008000"/>
                </a:solidFill>
                <a:ea typeface="黑体" pitchFamily="49" charset="-122"/>
              </a:rPr>
              <a:t>热像仪</a:t>
            </a:r>
            <a:r>
              <a:rPr lang="zh-CN" altLang="en-US" sz="2000" dirty="0" smtClean="0">
                <a:ea typeface="黑体" pitchFamily="49" charset="-122"/>
              </a:rPr>
              <a:t>、以光波为载体的</a:t>
            </a:r>
            <a:r>
              <a:rPr lang="zh-CN" altLang="en-US" sz="2000" dirty="0" smtClean="0">
                <a:solidFill>
                  <a:srgbClr val="008000"/>
                </a:solidFill>
                <a:ea typeface="黑体" pitchFamily="49" charset="-122"/>
              </a:rPr>
              <a:t>微光、可见光相机</a:t>
            </a:r>
            <a:r>
              <a:rPr lang="zh-CN" altLang="en-US" sz="2000" dirty="0" smtClean="0">
                <a:ea typeface="黑体" pitchFamily="49" charset="-122"/>
              </a:rPr>
              <a:t>和以紫外辐射为载体的</a:t>
            </a:r>
            <a:r>
              <a:rPr lang="zh-CN" altLang="en-US" sz="2000" dirty="0" smtClean="0">
                <a:solidFill>
                  <a:srgbClr val="008000"/>
                </a:solidFill>
                <a:ea typeface="黑体" pitchFamily="49" charset="-122"/>
              </a:rPr>
              <a:t>紫外相</a:t>
            </a:r>
            <a:r>
              <a:rPr lang="zh-CN" altLang="en-US" sz="2000" dirty="0" smtClean="0">
                <a:solidFill>
                  <a:srgbClr val="008000"/>
                </a:solidFill>
                <a:ea typeface="黑体" pitchFamily="49" charset="-122"/>
              </a:rPr>
              <a:t>机</a:t>
            </a:r>
            <a:endParaRPr lang="en-US" altLang="zh-CN" sz="2000" dirty="0" smtClean="0">
              <a:solidFill>
                <a:srgbClr val="008000"/>
              </a:solidFill>
              <a:ea typeface="黑体" pitchFamily="49" charset="-122"/>
            </a:endParaRPr>
          </a:p>
          <a:p>
            <a:pPr lvl="2" eaLnBrk="1" hangingPunct="1">
              <a:lnSpc>
                <a:spcPct val="95000"/>
              </a:lnSpc>
              <a:buFont typeface="Wingdings" pitchFamily="2" charset="2"/>
              <a:buChar char="l"/>
            </a:pPr>
            <a:r>
              <a:rPr lang="zh-CN" altLang="en-US" sz="2000" dirty="0" smtClean="0">
                <a:latin typeface="黑体" pitchFamily="49" charset="-122"/>
                <a:ea typeface="黑体" pitchFamily="49" charset="-122"/>
              </a:rPr>
              <a:t>以</a:t>
            </a:r>
            <a:r>
              <a:rPr lang="zh-CN" altLang="en-US" sz="2000" dirty="0" smtClean="0">
                <a:latin typeface="黑体" pitchFamily="49" charset="-122"/>
                <a:ea typeface="黑体" pitchFamily="49" charset="-122"/>
              </a:rPr>
              <a:t>听觉为代表的是声纳技术</a:t>
            </a:r>
          </a:p>
        </p:txBody>
      </p:sp>
      <p:sp>
        <p:nvSpPr>
          <p:cNvPr id="3" name="Rectangle 2"/>
          <p:cNvSpPr>
            <a:spLocks noGrp="1" noChangeArrowheads="1"/>
          </p:cNvSpPr>
          <p:nvPr>
            <p:ph type="title"/>
          </p:nvPr>
        </p:nvSpPr>
        <p:spPr>
          <a:xfrm>
            <a:off x="922338" y="212725"/>
            <a:ext cx="6121400" cy="609600"/>
          </a:xfrm>
        </p:spPr>
        <p:txBody>
          <a:bodyPr/>
          <a:lstStyle/>
          <a:p>
            <a:pPr eaLnBrk="1" hangingPunct="1">
              <a:defRPr/>
            </a:pPr>
            <a:r>
              <a:rPr lang="zh-CN" altLang="en-US" sz="3600" dirty="0" smtClean="0">
                <a:solidFill>
                  <a:srgbClr val="0000FF"/>
                </a:solidFill>
                <a:latin typeface="黑体" pitchFamily="49" charset="-122"/>
                <a:ea typeface="黑体" pitchFamily="49" charset="-122"/>
              </a:rPr>
              <a:t>什</a:t>
            </a:r>
            <a:r>
              <a:rPr lang="zh-CN" altLang="en-US" sz="3600" dirty="0" smtClean="0">
                <a:solidFill>
                  <a:srgbClr val="0000FF"/>
                </a:solidFill>
                <a:latin typeface="黑体" pitchFamily="49" charset="-122"/>
                <a:ea typeface="黑体" pitchFamily="49" charset="-122"/>
              </a:rPr>
              <a:t>么是信息获取技术</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00088" y="168275"/>
            <a:ext cx="6980237" cy="579438"/>
          </a:xfrm>
        </p:spPr>
        <p:txBody>
          <a:bodyPr/>
          <a:lstStyle/>
          <a:p>
            <a:pPr eaLnBrk="1" hangingPunct="1">
              <a:buClr>
                <a:srgbClr val="CCFF33"/>
              </a:buClr>
              <a:buFont typeface="Wingdings" pitchFamily="2" charset="2"/>
              <a:buBlip>
                <a:blip r:embed="rId3"/>
              </a:buBlip>
              <a:defRPr/>
            </a:pPr>
            <a:r>
              <a:rPr lang="en-US" altLang="zh-CN" sz="2800" dirty="0" smtClean="0">
                <a:solidFill>
                  <a:srgbClr val="FF0000"/>
                </a:solidFill>
                <a:ea typeface="黑体" pitchFamily="49" charset="-122"/>
              </a:rPr>
              <a:t> </a:t>
            </a:r>
            <a:r>
              <a:rPr lang="zh-CN" altLang="en-US" sz="2800" dirty="0" smtClean="0">
                <a:solidFill>
                  <a:srgbClr val="FF0000"/>
                </a:solidFill>
                <a:ea typeface="黑体" pitchFamily="49" charset="-122"/>
              </a:rPr>
              <a:t>目标探测与识别的信息特征</a:t>
            </a:r>
          </a:p>
        </p:txBody>
      </p:sp>
      <p:sp>
        <p:nvSpPr>
          <p:cNvPr id="20483" name="Rectangle 3"/>
          <p:cNvSpPr>
            <a:spLocks noGrp="1" noChangeArrowheads="1"/>
          </p:cNvSpPr>
          <p:nvPr>
            <p:ph type="body" idx="1"/>
          </p:nvPr>
        </p:nvSpPr>
        <p:spPr>
          <a:xfrm>
            <a:off x="241300" y="1223963"/>
            <a:ext cx="8126413" cy="4176712"/>
          </a:xfrm>
        </p:spPr>
        <p:txBody>
          <a:bodyPr/>
          <a:lstStyle/>
          <a:p>
            <a:pPr lvl="1" eaLnBrk="1" hangingPunct="1">
              <a:lnSpc>
                <a:spcPct val="90000"/>
              </a:lnSpc>
              <a:spcAft>
                <a:spcPct val="40000"/>
              </a:spcAft>
              <a:buClr>
                <a:srgbClr val="CC0066"/>
              </a:buClr>
              <a:buFont typeface="Wingdings" pitchFamily="2" charset="2"/>
              <a:buChar char="n"/>
            </a:pPr>
            <a:r>
              <a:rPr lang="zh-CN" altLang="en-US" sz="2800" dirty="0" smtClean="0">
                <a:solidFill>
                  <a:srgbClr val="008000"/>
                </a:solidFill>
                <a:latin typeface="黑体" pitchFamily="49" charset="-122"/>
                <a:ea typeface="黑体" pitchFamily="49" charset="-122"/>
              </a:rPr>
              <a:t>目标探测与识别中信息获取技术的方</a:t>
            </a:r>
            <a:r>
              <a:rPr lang="zh-CN" altLang="en-US" sz="2800" dirty="0" smtClean="0">
                <a:solidFill>
                  <a:srgbClr val="008000"/>
                </a:solidFill>
                <a:latin typeface="黑体" pitchFamily="49" charset="-122"/>
                <a:ea typeface="黑体" pitchFamily="49" charset="-122"/>
              </a:rPr>
              <a:t>式</a:t>
            </a:r>
            <a:endParaRPr lang="zh-CN" altLang="en-US" sz="2800" dirty="0" smtClean="0">
              <a:solidFill>
                <a:srgbClr val="008000"/>
              </a:solidFill>
              <a:latin typeface="黑体" pitchFamily="49" charset="-122"/>
              <a:ea typeface="黑体" pitchFamily="49" charset="-122"/>
            </a:endParaRPr>
          </a:p>
          <a:p>
            <a:pPr lvl="2" eaLnBrk="1" hangingPunct="1">
              <a:lnSpc>
                <a:spcPct val="150000"/>
              </a:lnSpc>
              <a:buClr>
                <a:srgbClr val="CC0066"/>
              </a:buClr>
              <a:buFont typeface="Wingdings" pitchFamily="2" charset="2"/>
              <a:buChar char="v"/>
            </a:pPr>
            <a:r>
              <a:rPr lang="zh-CN" altLang="en-US" sz="2000" dirty="0" smtClean="0">
                <a:solidFill>
                  <a:srgbClr val="0000FF"/>
                </a:solidFill>
                <a:latin typeface="黑体" pitchFamily="49" charset="-122"/>
                <a:ea typeface="黑体" pitchFamily="49" charset="-122"/>
              </a:rPr>
              <a:t>光电测量技术</a:t>
            </a:r>
          </a:p>
          <a:p>
            <a:pPr lvl="2" eaLnBrk="1" hangingPunct="1">
              <a:lnSpc>
                <a:spcPct val="150000"/>
              </a:lnSpc>
              <a:buClr>
                <a:srgbClr val="CC0066"/>
              </a:buClr>
              <a:buFont typeface="Wingdings" pitchFamily="2" charset="2"/>
              <a:buChar char="v"/>
            </a:pPr>
            <a:r>
              <a:rPr lang="zh-CN" altLang="en-US" sz="2000" dirty="0" smtClean="0">
                <a:solidFill>
                  <a:srgbClr val="0000FF"/>
                </a:solidFill>
                <a:latin typeface="黑体" pitchFamily="49" charset="-122"/>
                <a:ea typeface="黑体" pitchFamily="49" charset="-122"/>
              </a:rPr>
              <a:t>红外热成像技术</a:t>
            </a:r>
          </a:p>
          <a:p>
            <a:pPr lvl="2" eaLnBrk="1" hangingPunct="1">
              <a:lnSpc>
                <a:spcPct val="150000"/>
              </a:lnSpc>
              <a:buClr>
                <a:srgbClr val="CC0066"/>
              </a:buClr>
              <a:buFont typeface="Wingdings" pitchFamily="2" charset="2"/>
              <a:buChar char="v"/>
            </a:pPr>
            <a:r>
              <a:rPr lang="zh-CN" altLang="en-US" sz="2000" dirty="0" smtClean="0">
                <a:solidFill>
                  <a:srgbClr val="0000FF"/>
                </a:solidFill>
                <a:latin typeface="黑体" pitchFamily="49" charset="-122"/>
                <a:ea typeface="黑体" pitchFamily="49" charset="-122"/>
              </a:rPr>
              <a:t>微光夜视技术</a:t>
            </a:r>
          </a:p>
          <a:p>
            <a:pPr lvl="2" eaLnBrk="1" hangingPunct="1">
              <a:lnSpc>
                <a:spcPct val="150000"/>
              </a:lnSpc>
              <a:buClr>
                <a:srgbClr val="CC0066"/>
              </a:buClr>
              <a:buFont typeface="Wingdings" pitchFamily="2" charset="2"/>
              <a:buChar char="v"/>
            </a:pPr>
            <a:r>
              <a:rPr lang="zh-CN" altLang="en-US" sz="2000" dirty="0" smtClean="0">
                <a:solidFill>
                  <a:srgbClr val="0000FF"/>
                </a:solidFill>
                <a:latin typeface="黑体" pitchFamily="49" charset="-122"/>
                <a:ea typeface="黑体" pitchFamily="49" charset="-122"/>
              </a:rPr>
              <a:t>激光技术</a:t>
            </a:r>
          </a:p>
          <a:p>
            <a:pPr lvl="2" eaLnBrk="1" hangingPunct="1">
              <a:lnSpc>
                <a:spcPct val="150000"/>
              </a:lnSpc>
              <a:buClr>
                <a:srgbClr val="CC0066"/>
              </a:buClr>
              <a:buFont typeface="Wingdings" pitchFamily="2" charset="2"/>
              <a:buChar char="v"/>
            </a:pPr>
            <a:r>
              <a:rPr lang="zh-CN" altLang="en-US" sz="2000" dirty="0" smtClean="0">
                <a:solidFill>
                  <a:srgbClr val="0000FF"/>
                </a:solidFill>
                <a:latin typeface="黑体" pitchFamily="49" charset="-122"/>
                <a:ea typeface="黑体" pitchFamily="49" charset="-122"/>
              </a:rPr>
              <a:t>雷达技术</a:t>
            </a:r>
          </a:p>
          <a:p>
            <a:pPr lvl="2" eaLnBrk="1" hangingPunct="1">
              <a:lnSpc>
                <a:spcPct val="150000"/>
              </a:lnSpc>
              <a:buClr>
                <a:srgbClr val="CC0066"/>
              </a:buClr>
              <a:buFont typeface="Wingdings" pitchFamily="2" charset="2"/>
              <a:buChar char="v"/>
            </a:pPr>
            <a:r>
              <a:rPr lang="zh-CN" altLang="en-US" sz="2000" dirty="0" smtClean="0">
                <a:solidFill>
                  <a:srgbClr val="0000FF"/>
                </a:solidFill>
                <a:latin typeface="黑体" pitchFamily="49" charset="-122"/>
                <a:ea typeface="黑体" pitchFamily="49" charset="-122"/>
              </a:rPr>
              <a:t>毫米波技术</a:t>
            </a:r>
          </a:p>
          <a:p>
            <a:pPr lvl="2" eaLnBrk="1" hangingPunct="1">
              <a:lnSpc>
                <a:spcPct val="150000"/>
              </a:lnSpc>
              <a:buClr>
                <a:srgbClr val="CC0066"/>
              </a:buClr>
              <a:buFont typeface="Wingdings" pitchFamily="2" charset="2"/>
              <a:buChar char="v"/>
            </a:pPr>
            <a:r>
              <a:rPr lang="zh-CN" altLang="en-US" sz="2000" dirty="0" smtClean="0">
                <a:solidFill>
                  <a:srgbClr val="0000FF"/>
                </a:solidFill>
                <a:latin typeface="黑体" pitchFamily="49" charset="-122"/>
                <a:ea typeface="黑体" pitchFamily="49" charset="-122"/>
              </a:rPr>
              <a:t>信息融合和图像融合技术</a:t>
            </a:r>
            <a:endParaRPr lang="zh-CN" altLang="en-US" sz="2000" dirty="0" smtClean="0">
              <a:solidFill>
                <a:srgbClr val="0000FF"/>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60400" y="120650"/>
            <a:ext cx="8693150" cy="641350"/>
          </a:xfrm>
        </p:spPr>
        <p:txBody>
          <a:bodyPr/>
          <a:lstStyle/>
          <a:p>
            <a:pPr eaLnBrk="1" hangingPunct="1">
              <a:buFontTx/>
              <a:buBlip>
                <a:blip r:embed="rId3"/>
              </a:buBlip>
              <a:defRPr/>
            </a:pPr>
            <a:r>
              <a:rPr lang="en-US" altLang="zh-CN" sz="2800" dirty="0" smtClean="0">
                <a:solidFill>
                  <a:srgbClr val="FF0000"/>
                </a:solidFill>
                <a:ea typeface="黑体" pitchFamily="49" charset="-122"/>
              </a:rPr>
              <a:t> </a:t>
            </a:r>
            <a:r>
              <a:rPr lang="zh-CN" altLang="en-US" sz="2800" dirty="0" smtClean="0">
                <a:solidFill>
                  <a:srgbClr val="FF0000"/>
                </a:solidFill>
                <a:ea typeface="黑体" pitchFamily="49" charset="-122"/>
              </a:rPr>
              <a:t>微光、热成像和雷达技术的特点和优势</a:t>
            </a:r>
          </a:p>
        </p:txBody>
      </p:sp>
      <p:sp>
        <p:nvSpPr>
          <p:cNvPr id="21507" name="Rectangle 3"/>
          <p:cNvSpPr>
            <a:spLocks noGrp="1" noChangeArrowheads="1"/>
          </p:cNvSpPr>
          <p:nvPr>
            <p:ph type="body" idx="1"/>
          </p:nvPr>
        </p:nvSpPr>
        <p:spPr>
          <a:xfrm>
            <a:off x="358775" y="1030288"/>
            <a:ext cx="8651875" cy="5589587"/>
          </a:xfrm>
        </p:spPr>
        <p:txBody>
          <a:bodyPr/>
          <a:lstStyle/>
          <a:p>
            <a:pPr eaLnBrk="1" hangingPunct="1">
              <a:lnSpc>
                <a:spcPct val="105000"/>
              </a:lnSpc>
              <a:spcAft>
                <a:spcPct val="5000"/>
              </a:spcAft>
              <a:buClr>
                <a:srgbClr val="CC0066"/>
              </a:buClr>
              <a:buSzPct val="80000"/>
              <a:buFont typeface="Wingdings" pitchFamily="2" charset="2"/>
              <a:buChar char="v"/>
            </a:pPr>
            <a:r>
              <a:rPr lang="zh-CN" altLang="en-US" sz="2400" dirty="0" smtClean="0">
                <a:solidFill>
                  <a:srgbClr val="008000"/>
                </a:solidFill>
                <a:ea typeface="黑体" pitchFamily="49" charset="-122"/>
              </a:rPr>
              <a:t>微光夜视技术</a:t>
            </a:r>
            <a:r>
              <a:rPr lang="zh-CN" altLang="en-US" sz="2400" dirty="0" smtClean="0">
                <a:ea typeface="黑体" pitchFamily="49" charset="-122"/>
              </a:rPr>
              <a:t>  </a:t>
            </a:r>
          </a:p>
          <a:p>
            <a:pPr lvl="1" eaLnBrk="1" hangingPunct="1">
              <a:lnSpc>
                <a:spcPct val="105000"/>
              </a:lnSpc>
              <a:spcAft>
                <a:spcPct val="5000"/>
              </a:spcAft>
              <a:buClr>
                <a:srgbClr val="CC0066"/>
              </a:buClr>
              <a:buFont typeface="Wingdings" pitchFamily="2" charset="2"/>
              <a:buChar char="l"/>
            </a:pPr>
            <a:r>
              <a:rPr lang="zh-CN" altLang="en-US" sz="2000" dirty="0" smtClean="0">
                <a:ea typeface="黑体" pitchFamily="49" charset="-122"/>
              </a:rPr>
              <a:t>微</a:t>
            </a:r>
            <a:r>
              <a:rPr lang="zh-CN" altLang="en-US" sz="2000" dirty="0" smtClean="0">
                <a:ea typeface="黑体" pitchFamily="49" charset="-122"/>
              </a:rPr>
              <a:t>光夜视技术是研究在夜间低照度条件下，</a:t>
            </a:r>
            <a:r>
              <a:rPr lang="zh-CN" altLang="zh-CN" sz="2000" dirty="0" smtClean="0">
                <a:ea typeface="黑体" pitchFamily="49" charset="-122"/>
              </a:rPr>
              <a:t>用</a:t>
            </a:r>
            <a:r>
              <a:rPr lang="zh-CN" altLang="en-US" sz="2000" dirty="0" smtClean="0">
                <a:ea typeface="黑体" pitchFamily="49" charset="-122"/>
              </a:rPr>
              <a:t>开拓观察者视力的方法以实现夜间隐蔽观察的一种技术，它采用光电子成像的方法来缓和或克服人眼在低照度以及有限光谱响应下的限制，以开拓人眼的视</a:t>
            </a:r>
            <a:r>
              <a:rPr lang="zh-CN" altLang="en-US" sz="2000" dirty="0" smtClean="0">
                <a:ea typeface="黑体" pitchFamily="49" charset="-122"/>
              </a:rPr>
              <a:t>觉</a:t>
            </a:r>
            <a:endParaRPr lang="en-US" altLang="zh-CN" sz="2000" dirty="0" smtClean="0">
              <a:ea typeface="黑体" pitchFamily="49" charset="-122"/>
            </a:endParaRPr>
          </a:p>
          <a:p>
            <a:pPr lvl="1" eaLnBrk="1" hangingPunct="1">
              <a:lnSpc>
                <a:spcPct val="105000"/>
              </a:lnSpc>
              <a:spcAft>
                <a:spcPct val="5000"/>
              </a:spcAft>
              <a:buClr>
                <a:srgbClr val="CC0066"/>
              </a:buClr>
              <a:buFont typeface="Wingdings" pitchFamily="2" charset="2"/>
              <a:buChar char="l"/>
            </a:pPr>
            <a:r>
              <a:rPr lang="zh-CN" altLang="en-US" sz="2000" dirty="0" smtClean="0">
                <a:ea typeface="黑体" pitchFamily="49" charset="-122"/>
              </a:rPr>
              <a:t>它</a:t>
            </a:r>
            <a:r>
              <a:rPr lang="zh-CN" altLang="en-US" sz="2000" dirty="0" smtClean="0">
                <a:ea typeface="黑体" pitchFamily="49" charset="-122"/>
              </a:rPr>
              <a:t>综合利用了</a:t>
            </a:r>
            <a:r>
              <a:rPr lang="zh-CN" altLang="en-US" sz="2000" dirty="0" smtClean="0">
                <a:solidFill>
                  <a:srgbClr val="FF0000"/>
                </a:solidFill>
                <a:ea typeface="黑体" pitchFamily="49" charset="-122"/>
              </a:rPr>
              <a:t>夜视</a:t>
            </a:r>
            <a:r>
              <a:rPr lang="zh-CN" altLang="en-US" sz="2000" dirty="0" smtClean="0">
                <a:ea typeface="黑体" pitchFamily="49" charset="-122"/>
              </a:rPr>
              <a:t>和</a:t>
            </a:r>
            <a:r>
              <a:rPr lang="zh-CN" altLang="en-US" sz="2000" dirty="0" smtClean="0">
                <a:solidFill>
                  <a:srgbClr val="FF0000"/>
                </a:solidFill>
                <a:ea typeface="黑体" pitchFamily="49" charset="-122"/>
              </a:rPr>
              <a:t>热成像技</a:t>
            </a:r>
            <a:r>
              <a:rPr lang="zh-CN" altLang="en-US" sz="2000" dirty="0" smtClean="0">
                <a:solidFill>
                  <a:srgbClr val="FF0000"/>
                </a:solidFill>
                <a:ea typeface="黑体" pitchFamily="49" charset="-122"/>
              </a:rPr>
              <a:t>术</a:t>
            </a:r>
            <a:endParaRPr lang="en-US" altLang="zh-CN" sz="2000" dirty="0" smtClean="0">
              <a:solidFill>
                <a:srgbClr val="FF0000"/>
              </a:solidFill>
              <a:ea typeface="黑体" pitchFamily="49" charset="-122"/>
            </a:endParaRPr>
          </a:p>
          <a:p>
            <a:pPr lvl="2" eaLnBrk="1" hangingPunct="1">
              <a:lnSpc>
                <a:spcPct val="105000"/>
              </a:lnSpc>
              <a:spcAft>
                <a:spcPct val="5000"/>
              </a:spcAft>
              <a:buClr>
                <a:srgbClr val="CC0066"/>
              </a:buClr>
              <a:buFont typeface="Wingdings" pitchFamily="2" charset="2"/>
              <a:buChar char="n"/>
            </a:pPr>
            <a:r>
              <a:rPr lang="zh-CN" altLang="en-US" sz="1800" dirty="0" smtClean="0">
                <a:solidFill>
                  <a:srgbClr val="0000FF"/>
                </a:solidFill>
                <a:ea typeface="黑体" pitchFamily="49" charset="-122"/>
              </a:rPr>
              <a:t>一</a:t>
            </a:r>
            <a:r>
              <a:rPr lang="zh-CN" altLang="en-US" sz="1800" dirty="0" smtClean="0">
                <a:solidFill>
                  <a:srgbClr val="0000FF"/>
                </a:solidFill>
                <a:ea typeface="黑体" pitchFamily="49" charset="-122"/>
              </a:rPr>
              <a:t>是利用夜天自然微光的反射辐射，即研究被动微光技术，使微弱照度下的目标成为可</a:t>
            </a:r>
            <a:r>
              <a:rPr lang="zh-CN" altLang="en-US" sz="1800" dirty="0" smtClean="0">
                <a:solidFill>
                  <a:srgbClr val="0000FF"/>
                </a:solidFill>
                <a:ea typeface="黑体" pitchFamily="49" charset="-122"/>
              </a:rPr>
              <a:t>见</a:t>
            </a:r>
            <a:endParaRPr lang="en-US" altLang="zh-CN" sz="1800" dirty="0" smtClean="0">
              <a:solidFill>
                <a:srgbClr val="0000FF"/>
              </a:solidFill>
              <a:ea typeface="黑体" pitchFamily="49" charset="-122"/>
            </a:endParaRPr>
          </a:p>
          <a:p>
            <a:pPr lvl="2" eaLnBrk="1" hangingPunct="1">
              <a:lnSpc>
                <a:spcPct val="105000"/>
              </a:lnSpc>
              <a:spcAft>
                <a:spcPct val="5000"/>
              </a:spcAft>
              <a:buClr>
                <a:srgbClr val="CC0066"/>
              </a:buClr>
              <a:buFont typeface="Wingdings" pitchFamily="2" charset="2"/>
              <a:buChar char="n"/>
            </a:pPr>
            <a:r>
              <a:rPr lang="zh-CN" altLang="en-US" sz="1800" dirty="0" smtClean="0">
                <a:solidFill>
                  <a:srgbClr val="0000FF"/>
                </a:solidFill>
                <a:ea typeface="黑体" pitchFamily="49" charset="-122"/>
              </a:rPr>
              <a:t>二</a:t>
            </a:r>
            <a:r>
              <a:rPr lang="zh-CN" altLang="en-US" sz="1800" dirty="0" smtClean="0">
                <a:solidFill>
                  <a:srgbClr val="0000FF"/>
                </a:solidFill>
                <a:ea typeface="黑体" pitchFamily="49" charset="-122"/>
              </a:rPr>
              <a:t>是利用场景中物体本身的热辐射，研究被动红外技术，使热目标成为可</a:t>
            </a:r>
            <a:r>
              <a:rPr lang="zh-CN" altLang="en-US" sz="1800" dirty="0" smtClean="0">
                <a:solidFill>
                  <a:srgbClr val="0000FF"/>
                </a:solidFill>
                <a:ea typeface="黑体" pitchFamily="49" charset="-122"/>
              </a:rPr>
              <a:t>见</a:t>
            </a:r>
            <a:endParaRPr lang="zh-CN" altLang="en-US" sz="1800" dirty="0" smtClean="0">
              <a:solidFill>
                <a:srgbClr val="0000FF"/>
              </a:solidFill>
              <a:ea typeface="黑体" pitchFamily="49" charset="-122"/>
            </a:endParaRPr>
          </a:p>
          <a:p>
            <a:pPr eaLnBrk="1" hangingPunct="1">
              <a:lnSpc>
                <a:spcPct val="105000"/>
              </a:lnSpc>
              <a:spcAft>
                <a:spcPct val="5000"/>
              </a:spcAft>
              <a:buClr>
                <a:srgbClr val="CC0066"/>
              </a:buClr>
              <a:buSzPct val="80000"/>
              <a:buFont typeface="Wingdings" pitchFamily="2" charset="2"/>
              <a:buChar char="v"/>
            </a:pPr>
            <a:r>
              <a:rPr lang="zh-CN" altLang="en-US" sz="2400" dirty="0" smtClean="0">
                <a:solidFill>
                  <a:srgbClr val="008000"/>
                </a:solidFill>
                <a:ea typeface="黑体" pitchFamily="49" charset="-122"/>
              </a:rPr>
              <a:t>热成像技术</a:t>
            </a:r>
          </a:p>
          <a:p>
            <a:pPr lvl="1" eaLnBrk="1" hangingPunct="1">
              <a:lnSpc>
                <a:spcPct val="105000"/>
              </a:lnSpc>
              <a:spcAft>
                <a:spcPct val="5000"/>
              </a:spcAft>
              <a:buClr>
                <a:srgbClr val="CC0066"/>
              </a:buClr>
              <a:buFont typeface="Wingdings" pitchFamily="2" charset="2"/>
              <a:buChar char="l"/>
            </a:pPr>
            <a:r>
              <a:rPr lang="zh-CN" altLang="en-US" sz="2000" dirty="0" smtClean="0">
                <a:ea typeface="黑体" pitchFamily="49" charset="-122"/>
              </a:rPr>
              <a:t>红</a:t>
            </a:r>
            <a:r>
              <a:rPr lang="zh-CN" altLang="en-US" sz="2000" dirty="0" smtClean="0">
                <a:ea typeface="黑体" pitchFamily="49" charset="-122"/>
              </a:rPr>
              <a:t>外图像是通过红外传感器接收由物体表面发出或者反射的红外光谱段图像，可以提供可见光图像所不能提供的很多重要信</a:t>
            </a:r>
            <a:r>
              <a:rPr lang="zh-CN" altLang="en-US" sz="2000" dirty="0" smtClean="0">
                <a:ea typeface="黑体" pitchFamily="49" charset="-122"/>
              </a:rPr>
              <a:t>息</a:t>
            </a:r>
            <a:endParaRPr lang="en-US" altLang="zh-CN" sz="2000" dirty="0" smtClean="0">
              <a:ea typeface="黑体" pitchFamily="49" charset="-122"/>
            </a:endParaRPr>
          </a:p>
          <a:p>
            <a:pPr lvl="1" eaLnBrk="1" hangingPunct="1">
              <a:lnSpc>
                <a:spcPct val="105000"/>
              </a:lnSpc>
              <a:spcAft>
                <a:spcPct val="5000"/>
              </a:spcAft>
              <a:buClr>
                <a:srgbClr val="CC0066"/>
              </a:buClr>
              <a:buFont typeface="Wingdings" pitchFamily="2" charset="2"/>
              <a:buChar char="l"/>
            </a:pPr>
            <a:r>
              <a:rPr lang="zh-CN" altLang="en-US" sz="2000" dirty="0" smtClean="0">
                <a:ea typeface="黑体" pitchFamily="49" charset="-122"/>
              </a:rPr>
              <a:t>热</a:t>
            </a:r>
            <a:r>
              <a:rPr lang="zh-CN" altLang="en-US" sz="2000" dirty="0" smtClean="0">
                <a:ea typeface="黑体" pitchFamily="49" charset="-122"/>
              </a:rPr>
              <a:t>成像技术的成像原理是基于目标本身的热辐射，通常采用</a:t>
            </a:r>
            <a:r>
              <a:rPr lang="en-US" altLang="zh-CN" sz="2000" dirty="0" smtClean="0">
                <a:ea typeface="黑体" pitchFamily="49" charset="-122"/>
              </a:rPr>
              <a:t>3</a:t>
            </a:r>
            <a:r>
              <a:rPr lang="zh-CN" altLang="en-US" sz="2000" dirty="0" smtClean="0">
                <a:ea typeface="黑体" pitchFamily="49" charset="-122"/>
              </a:rPr>
              <a:t>～</a:t>
            </a:r>
            <a:r>
              <a:rPr lang="en-US" altLang="zh-CN" sz="2000" dirty="0" smtClean="0">
                <a:ea typeface="黑体" pitchFamily="49" charset="-122"/>
              </a:rPr>
              <a:t>5um</a:t>
            </a:r>
            <a:r>
              <a:rPr lang="zh-CN" altLang="en-US" sz="2000" dirty="0" smtClean="0">
                <a:ea typeface="黑体" pitchFamily="49" charset="-122"/>
              </a:rPr>
              <a:t>和</a:t>
            </a:r>
            <a:r>
              <a:rPr lang="en-US" altLang="zh-CN" sz="2000" dirty="0" smtClean="0">
                <a:ea typeface="黑体" pitchFamily="49" charset="-122"/>
              </a:rPr>
              <a:t>8</a:t>
            </a:r>
            <a:r>
              <a:rPr lang="zh-CN" altLang="en-US" sz="2000" dirty="0" smtClean="0">
                <a:ea typeface="黑体" pitchFamily="49" charset="-122"/>
              </a:rPr>
              <a:t>～</a:t>
            </a:r>
            <a:r>
              <a:rPr lang="en-US" altLang="zh-CN" sz="2000" dirty="0" smtClean="0">
                <a:ea typeface="黑体" pitchFamily="49" charset="-122"/>
              </a:rPr>
              <a:t>14um</a:t>
            </a:r>
            <a:r>
              <a:rPr lang="zh-CN" altLang="en-US" sz="2000" dirty="0" smtClean="0">
                <a:ea typeface="黑体" pitchFamily="49" charset="-122"/>
              </a:rPr>
              <a:t>两个波</a:t>
            </a:r>
            <a:r>
              <a:rPr lang="zh-CN" altLang="en-US" sz="2000" dirty="0" smtClean="0">
                <a:ea typeface="黑体" pitchFamily="49" charset="-122"/>
              </a:rPr>
              <a:t>段</a:t>
            </a:r>
            <a:endParaRPr lang="zh-CN" altLang="en-US" sz="2000" dirty="0" smtClean="0">
              <a:ea typeface="黑体" pitchFamily="49"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142876" y="1142999"/>
            <a:ext cx="8763000" cy="5172075"/>
          </a:xfrm>
        </p:spPr>
        <p:txBody>
          <a:bodyPr/>
          <a:lstStyle/>
          <a:p>
            <a:pPr eaLnBrk="1" hangingPunct="1">
              <a:lnSpc>
                <a:spcPct val="115000"/>
              </a:lnSpc>
              <a:spcBef>
                <a:spcPct val="30000"/>
              </a:spcBef>
            </a:pPr>
            <a:r>
              <a:rPr lang="zh-CN" altLang="en-US" sz="2400" dirty="0" smtClean="0">
                <a:solidFill>
                  <a:srgbClr val="0000FF"/>
                </a:solidFill>
                <a:ea typeface="黑体" pitchFamily="49" charset="-122"/>
              </a:rPr>
              <a:t>红</a:t>
            </a:r>
            <a:r>
              <a:rPr lang="zh-CN" altLang="en-US" sz="2400" dirty="0" smtClean="0">
                <a:solidFill>
                  <a:srgbClr val="0000FF"/>
                </a:solidFill>
                <a:ea typeface="黑体" pitchFamily="49" charset="-122"/>
              </a:rPr>
              <a:t>外探测不仅在夜间，也可以在白天、在恶劣的气候条件下甚至全暗的情况下进行观察，还可以识别伪</a:t>
            </a:r>
            <a:r>
              <a:rPr lang="zh-CN" altLang="en-US" sz="2400" dirty="0" smtClean="0">
                <a:solidFill>
                  <a:srgbClr val="0000FF"/>
                </a:solidFill>
                <a:ea typeface="黑体" pitchFamily="49" charset="-122"/>
              </a:rPr>
              <a:t>装</a:t>
            </a:r>
            <a:endParaRPr lang="en-US" altLang="zh-CN" sz="2400" dirty="0" smtClean="0">
              <a:solidFill>
                <a:srgbClr val="0000FF"/>
              </a:solidFill>
              <a:ea typeface="黑体" pitchFamily="49" charset="-122"/>
            </a:endParaRPr>
          </a:p>
          <a:p>
            <a:pPr lvl="1" eaLnBrk="1" hangingPunct="1">
              <a:lnSpc>
                <a:spcPct val="115000"/>
              </a:lnSpc>
              <a:spcBef>
                <a:spcPct val="30000"/>
              </a:spcBef>
              <a:buFont typeface="Wingdings" pitchFamily="2" charset="2"/>
              <a:buChar char="l"/>
            </a:pPr>
            <a:r>
              <a:rPr lang="zh-CN" altLang="en-US" sz="2000" dirty="0" smtClean="0">
                <a:latin typeface="宋体" pitchFamily="2" charset="-122"/>
                <a:ea typeface="宋体" pitchFamily="2" charset="-122"/>
              </a:rPr>
              <a:t>可</a:t>
            </a:r>
            <a:r>
              <a:rPr lang="zh-CN" altLang="en-US" sz="2000" dirty="0" smtClean="0">
                <a:latin typeface="宋体" pitchFamily="2" charset="-122"/>
                <a:ea typeface="宋体" pitchFamily="2" charset="-122"/>
              </a:rPr>
              <a:t>进行全天候观察、作用距离远，具有穿透烟、雾、霾、雪等限</a:t>
            </a:r>
            <a:r>
              <a:rPr lang="zh-CN" altLang="en-US" sz="2000" dirty="0" smtClean="0">
                <a:latin typeface="宋体" pitchFamily="2" charset="-122"/>
                <a:ea typeface="宋体" pitchFamily="2" charset="-122"/>
              </a:rPr>
              <a:t>制</a:t>
            </a:r>
            <a:endParaRPr lang="en-US" altLang="zh-CN" sz="2000" dirty="0" smtClean="0">
              <a:latin typeface="宋体" pitchFamily="2" charset="-122"/>
              <a:ea typeface="宋体" pitchFamily="2" charset="-122"/>
            </a:endParaRPr>
          </a:p>
          <a:p>
            <a:pPr lvl="1" eaLnBrk="1" hangingPunct="1">
              <a:lnSpc>
                <a:spcPct val="115000"/>
              </a:lnSpc>
              <a:spcBef>
                <a:spcPct val="30000"/>
              </a:spcBef>
              <a:buFont typeface="Wingdings" pitchFamily="2" charset="2"/>
              <a:buChar char="l"/>
            </a:pPr>
            <a:r>
              <a:rPr lang="zh-CN" altLang="en-US" sz="2000" dirty="0" smtClean="0">
                <a:latin typeface="宋体" pitchFamily="2" charset="-122"/>
                <a:ea typeface="宋体" pitchFamily="2" charset="-122"/>
              </a:rPr>
              <a:t>主</a:t>
            </a:r>
            <a:r>
              <a:rPr lang="zh-CN" altLang="en-US" sz="2000" dirty="0" smtClean="0">
                <a:latin typeface="宋体" pitchFamily="2" charset="-122"/>
                <a:ea typeface="宋体" pitchFamily="2" charset="-122"/>
              </a:rPr>
              <a:t>动红外可以在战场强光干扰下工作，甚至可以透过树叶、伪装网和迷彩等观察目标，具有较高的识别伪装能力和较高的隐蔽</a:t>
            </a:r>
            <a:r>
              <a:rPr lang="zh-CN" altLang="en-US" sz="2000" dirty="0" smtClean="0">
                <a:latin typeface="宋体" pitchFamily="2" charset="-122"/>
                <a:ea typeface="宋体" pitchFamily="2" charset="-122"/>
              </a:rPr>
              <a:t>性</a:t>
            </a:r>
            <a:r>
              <a:rPr lang="zh-CN" altLang="en-US" sz="2000" dirty="0" smtClean="0">
                <a:ea typeface="黑体" pitchFamily="49" charset="-122"/>
              </a:rPr>
              <a:t> </a:t>
            </a:r>
            <a:endParaRPr lang="en-US" altLang="zh-CN" sz="2000" dirty="0" smtClean="0">
              <a:ea typeface="黑体" pitchFamily="49" charset="-122"/>
            </a:endParaRPr>
          </a:p>
          <a:p>
            <a:pPr eaLnBrk="1" hangingPunct="1">
              <a:lnSpc>
                <a:spcPct val="115000"/>
              </a:lnSpc>
              <a:spcBef>
                <a:spcPct val="30000"/>
              </a:spcBef>
            </a:pPr>
            <a:r>
              <a:rPr lang="zh-CN" altLang="en-US" sz="2400" dirty="0" smtClean="0">
                <a:solidFill>
                  <a:srgbClr val="0000FF"/>
                </a:solidFill>
                <a:ea typeface="黑体" pitchFamily="49" charset="-122"/>
              </a:rPr>
              <a:t>与</a:t>
            </a:r>
            <a:r>
              <a:rPr lang="zh-CN" altLang="en-US" sz="2400" dirty="0" smtClean="0">
                <a:solidFill>
                  <a:srgbClr val="0000FF"/>
                </a:solidFill>
                <a:ea typeface="黑体" pitchFamily="49" charset="-122"/>
              </a:rPr>
              <a:t>可见光图像相比，红外图像噪声大，场景中目标的特征量没有可见光图像丰富且易于提取，常用的视觉分析方法难以有效应用，这些客观缺陷的存在给红外目标检测和跟踪算法的研究带来了很大障</a:t>
            </a:r>
            <a:r>
              <a:rPr lang="zh-CN" altLang="en-US" sz="2400" dirty="0" smtClean="0">
                <a:solidFill>
                  <a:srgbClr val="0000FF"/>
                </a:solidFill>
                <a:ea typeface="黑体" pitchFamily="49" charset="-122"/>
              </a:rPr>
              <a:t>碍</a:t>
            </a:r>
            <a:endParaRPr lang="zh-CN" altLang="en-US" sz="2400" dirty="0" smtClean="0">
              <a:solidFill>
                <a:srgbClr val="0000FF"/>
              </a:solidFill>
              <a:ea typeface="黑体" pitchFamily="49" charset="-122"/>
            </a:endParaRPr>
          </a:p>
        </p:txBody>
      </p:sp>
      <p:sp>
        <p:nvSpPr>
          <p:cNvPr id="4" name="Rectangle 2"/>
          <p:cNvSpPr>
            <a:spLocks noGrp="1" noChangeArrowheads="1"/>
          </p:cNvSpPr>
          <p:nvPr>
            <p:ph type="title"/>
          </p:nvPr>
        </p:nvSpPr>
        <p:spPr>
          <a:xfrm>
            <a:off x="660400" y="120650"/>
            <a:ext cx="8693150" cy="641350"/>
          </a:xfrm>
        </p:spPr>
        <p:txBody>
          <a:bodyPr/>
          <a:lstStyle/>
          <a:p>
            <a:pPr eaLnBrk="1" hangingPunct="1">
              <a:buFontTx/>
              <a:buBlip>
                <a:blip r:embed="rId3"/>
              </a:buBlip>
              <a:defRPr/>
            </a:pPr>
            <a:r>
              <a:rPr lang="en-US" altLang="zh-CN" sz="2800" dirty="0" smtClean="0">
                <a:solidFill>
                  <a:srgbClr val="FF0000"/>
                </a:solidFill>
                <a:ea typeface="黑体" pitchFamily="49" charset="-122"/>
              </a:rPr>
              <a:t> </a:t>
            </a:r>
            <a:r>
              <a:rPr lang="zh-CN" altLang="en-US" sz="2800" dirty="0" smtClean="0">
                <a:solidFill>
                  <a:srgbClr val="FF0000"/>
                </a:solidFill>
                <a:ea typeface="黑体" pitchFamily="49" charset="-122"/>
              </a:rPr>
              <a:t>微光、热成像和雷达技术的特点和优势</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040063" y="211138"/>
            <a:ext cx="3505200" cy="641350"/>
          </a:xfrm>
        </p:spPr>
        <p:txBody>
          <a:bodyPr/>
          <a:lstStyle/>
          <a:p>
            <a:pPr eaLnBrk="1" hangingPunct="1">
              <a:defRPr/>
            </a:pPr>
            <a:r>
              <a:rPr lang="zh-CN" altLang="en-US" sz="3800" dirty="0" smtClean="0">
                <a:solidFill>
                  <a:srgbClr val="0000FF"/>
                </a:solidFill>
                <a:ea typeface="黑体" pitchFamily="49" charset="-122"/>
              </a:rPr>
              <a:t>红外图像示例</a:t>
            </a:r>
          </a:p>
        </p:txBody>
      </p:sp>
      <p:pic>
        <p:nvPicPr>
          <p:cNvPr id="24579" name="Picture 3" descr="烟尘中红外"/>
          <p:cNvPicPr>
            <a:picLocks noChangeAspect="1" noChangeArrowheads="1"/>
          </p:cNvPicPr>
          <p:nvPr/>
        </p:nvPicPr>
        <p:blipFill>
          <a:blip r:embed="rId2" cstate="print"/>
          <a:srcRect/>
          <a:stretch>
            <a:fillRect/>
          </a:stretch>
        </p:blipFill>
        <p:spPr bwMode="auto">
          <a:xfrm>
            <a:off x="514350" y="1854200"/>
            <a:ext cx="3852863" cy="3087688"/>
          </a:xfrm>
          <a:prstGeom prst="rect">
            <a:avLst/>
          </a:prstGeom>
          <a:noFill/>
          <a:ln w="9525">
            <a:noFill/>
            <a:miter lim="800000"/>
            <a:headEnd/>
            <a:tailEnd/>
          </a:ln>
        </p:spPr>
      </p:pic>
      <p:sp>
        <p:nvSpPr>
          <p:cNvPr id="24580" name="Text Box 4"/>
          <p:cNvSpPr txBox="1">
            <a:spLocks noChangeArrowheads="1"/>
          </p:cNvSpPr>
          <p:nvPr/>
        </p:nvSpPr>
        <p:spPr bwMode="auto">
          <a:xfrm>
            <a:off x="0" y="5041900"/>
            <a:ext cx="4418012" cy="646331"/>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kumimoji="0" lang="zh-CN" altLang="en-US" sz="1600" dirty="0" smtClean="0">
                <a:solidFill>
                  <a:srgbClr val="0000FF"/>
                </a:solidFill>
              </a:rPr>
              <a:t>       在</a:t>
            </a:r>
            <a:r>
              <a:rPr kumimoji="0" lang="zh-CN" altLang="en-US" sz="1600" dirty="0">
                <a:solidFill>
                  <a:srgbClr val="0000FF"/>
                </a:solidFill>
              </a:rPr>
              <a:t>火灾现场，消防人员通过红</a:t>
            </a:r>
            <a:r>
              <a:rPr kumimoji="0" lang="zh-CN" altLang="en-US" sz="1600" dirty="0" smtClean="0">
                <a:solidFill>
                  <a:srgbClr val="0000FF"/>
                </a:solidFill>
              </a:rPr>
              <a:t>外观</a:t>
            </a:r>
            <a:r>
              <a:rPr kumimoji="0" lang="zh-CN" altLang="en-US" sz="1600" dirty="0">
                <a:solidFill>
                  <a:srgbClr val="0000FF"/>
                </a:solidFill>
              </a:rPr>
              <a:t>测发现等待救援的红外画面</a:t>
            </a:r>
            <a:r>
              <a:rPr kumimoji="0" lang="zh-CN" altLang="en-US" sz="2000" dirty="0"/>
              <a:t>。</a:t>
            </a:r>
          </a:p>
        </p:txBody>
      </p:sp>
      <p:pic>
        <p:nvPicPr>
          <p:cNvPr id="24581" name="Picture 5" descr="夜间监视"/>
          <p:cNvPicPr>
            <a:picLocks noChangeAspect="1" noChangeArrowheads="1"/>
          </p:cNvPicPr>
          <p:nvPr/>
        </p:nvPicPr>
        <p:blipFill>
          <a:blip r:embed="rId3" cstate="print"/>
          <a:srcRect/>
          <a:stretch>
            <a:fillRect/>
          </a:stretch>
        </p:blipFill>
        <p:spPr bwMode="auto">
          <a:xfrm>
            <a:off x="4608513" y="1012825"/>
            <a:ext cx="4324350" cy="3268663"/>
          </a:xfrm>
          <a:prstGeom prst="rect">
            <a:avLst/>
          </a:prstGeom>
          <a:noFill/>
          <a:ln w="9525">
            <a:noFill/>
            <a:miter lim="800000"/>
            <a:headEnd/>
            <a:tailEnd/>
          </a:ln>
        </p:spPr>
      </p:pic>
      <p:sp>
        <p:nvSpPr>
          <p:cNvPr id="24582" name="Text Box 6"/>
          <p:cNvSpPr txBox="1">
            <a:spLocks noChangeArrowheads="1"/>
          </p:cNvSpPr>
          <p:nvPr/>
        </p:nvSpPr>
        <p:spPr bwMode="auto">
          <a:xfrm>
            <a:off x="4402138" y="4349750"/>
            <a:ext cx="4541837" cy="1138773"/>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kumimoji="0" lang="en-US" altLang="zh-CN" sz="2000" dirty="0">
                <a:solidFill>
                  <a:srgbClr val="0000FF"/>
                </a:solidFill>
              </a:rPr>
              <a:t>   </a:t>
            </a:r>
            <a:r>
              <a:rPr kumimoji="0" lang="en-US" altLang="zh-CN" sz="2000" dirty="0" smtClean="0">
                <a:solidFill>
                  <a:srgbClr val="0000FF"/>
                </a:solidFill>
              </a:rPr>
              <a:t>   </a:t>
            </a:r>
            <a:r>
              <a:rPr kumimoji="0" lang="zh-CN" altLang="en-US" sz="1600" dirty="0" smtClean="0">
                <a:solidFill>
                  <a:srgbClr val="0000FF"/>
                </a:solidFill>
              </a:rPr>
              <a:t>在</a:t>
            </a:r>
            <a:r>
              <a:rPr kumimoji="0" lang="zh-CN" altLang="en-US" sz="1600" dirty="0">
                <a:solidFill>
                  <a:srgbClr val="0000FF"/>
                </a:solidFill>
              </a:rPr>
              <a:t>漆黑的夜间进行观察，不需要任何辅助光源。物体的温度不同表现的红外辐射特性也不同。显示的是红外夜间监视的图像，注意手和面部等温度比较高的部位亮度高。</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179388" y="692150"/>
            <a:ext cx="8477250" cy="5692775"/>
          </a:xfrm>
        </p:spPr>
        <p:txBody>
          <a:bodyPr/>
          <a:lstStyle/>
          <a:p>
            <a:pPr eaLnBrk="1" hangingPunct="1">
              <a:lnSpc>
                <a:spcPct val="110000"/>
              </a:lnSpc>
              <a:spcBef>
                <a:spcPct val="30000"/>
              </a:spcBef>
              <a:buFontTx/>
              <a:buNone/>
            </a:pPr>
            <a:r>
              <a:rPr lang="en-US" altLang="zh-CN" sz="2100" dirty="0" smtClean="0">
                <a:latin typeface="黑体" pitchFamily="49" charset="-122"/>
                <a:ea typeface="黑体" pitchFamily="49" charset="-122"/>
              </a:rPr>
              <a:t>  </a:t>
            </a:r>
          </a:p>
          <a:p>
            <a:pPr eaLnBrk="1" hangingPunct="1">
              <a:lnSpc>
                <a:spcPct val="95000"/>
              </a:lnSpc>
              <a:buClr>
                <a:srgbClr val="CC0066"/>
              </a:buClr>
              <a:buFont typeface="Wingdings" pitchFamily="2" charset="2"/>
              <a:buChar char="v"/>
            </a:pPr>
            <a:r>
              <a:rPr lang="zh-CN" altLang="en-US" sz="3200" dirty="0" smtClean="0">
                <a:solidFill>
                  <a:srgbClr val="008000"/>
                </a:solidFill>
                <a:ea typeface="黑体" pitchFamily="49" charset="-122"/>
              </a:rPr>
              <a:t>雷达技术</a:t>
            </a:r>
          </a:p>
          <a:p>
            <a:pPr lvl="1" eaLnBrk="1" hangingPunct="1">
              <a:spcBef>
                <a:spcPct val="30000"/>
              </a:spcBef>
              <a:buFont typeface="Wingdings" pitchFamily="2" charset="2"/>
              <a:buChar char="l"/>
            </a:pPr>
            <a:r>
              <a:rPr lang="zh-CN" altLang="en-US" sz="2000" dirty="0" smtClean="0">
                <a:latin typeface="黑体" pitchFamily="49" charset="-122"/>
                <a:ea typeface="黑体" pitchFamily="49" charset="-122"/>
              </a:rPr>
              <a:t>雷</a:t>
            </a:r>
            <a:r>
              <a:rPr lang="zh-CN" altLang="en-US" sz="2000" dirty="0" smtClean="0">
                <a:latin typeface="黑体" pitchFamily="49" charset="-122"/>
                <a:ea typeface="黑体" pitchFamily="49" charset="-122"/>
              </a:rPr>
              <a:t>达就是无线电探测与测距，它可以测量空中、地面及水上目标的位置，又叫</a:t>
            </a:r>
            <a:r>
              <a:rPr lang="zh-CN" altLang="en-US" sz="2000" dirty="0" smtClean="0">
                <a:solidFill>
                  <a:srgbClr val="CC0066"/>
                </a:solidFill>
                <a:latin typeface="黑体" pitchFamily="49" charset="-122"/>
                <a:ea typeface="黑体" pitchFamily="49" charset="-122"/>
              </a:rPr>
              <a:t>无线电定</a:t>
            </a:r>
            <a:r>
              <a:rPr lang="zh-CN" altLang="en-US" sz="2000" dirty="0" smtClean="0">
                <a:solidFill>
                  <a:srgbClr val="CC0066"/>
                </a:solidFill>
                <a:latin typeface="黑体" pitchFamily="49" charset="-122"/>
                <a:ea typeface="黑体" pitchFamily="49" charset="-122"/>
              </a:rPr>
              <a:t>位</a:t>
            </a:r>
            <a:endParaRPr lang="en-US" altLang="zh-CN" sz="2000" dirty="0" smtClean="0">
              <a:latin typeface="黑体" pitchFamily="49" charset="-122"/>
              <a:ea typeface="黑体" pitchFamily="49" charset="-122"/>
            </a:endParaRPr>
          </a:p>
          <a:p>
            <a:pPr lvl="1" eaLnBrk="1" hangingPunct="1">
              <a:spcBef>
                <a:spcPct val="30000"/>
              </a:spcBef>
              <a:buFont typeface="Wingdings" pitchFamily="2" charset="2"/>
              <a:buChar char="l"/>
            </a:pPr>
            <a:r>
              <a:rPr lang="zh-CN" altLang="en-US" sz="2000" dirty="0" smtClean="0">
                <a:latin typeface="黑体" pitchFamily="49" charset="-122"/>
                <a:ea typeface="黑体" pitchFamily="49" charset="-122"/>
              </a:rPr>
              <a:t>雷</a:t>
            </a:r>
            <a:r>
              <a:rPr lang="zh-CN" altLang="en-US" sz="2000" dirty="0" smtClean="0">
                <a:latin typeface="黑体" pitchFamily="49" charset="-122"/>
                <a:ea typeface="黑体" pitchFamily="49" charset="-122"/>
              </a:rPr>
              <a:t>达利用定向天线向空中发出无线电波，电波遇到目标后，反射回来被雷达所接收，通过测量电波在空中传播所经历的时间以获得目标的距离数据，根据天线波束指向以确定目标的角度数</a:t>
            </a:r>
            <a:r>
              <a:rPr lang="zh-CN" altLang="en-US" sz="2000" dirty="0" smtClean="0">
                <a:latin typeface="黑体" pitchFamily="49" charset="-122"/>
                <a:ea typeface="黑体" pitchFamily="49" charset="-122"/>
              </a:rPr>
              <a:t>据</a:t>
            </a:r>
          </a:p>
          <a:p>
            <a:pPr lvl="1" eaLnBrk="1" hangingPunct="1">
              <a:spcBef>
                <a:spcPct val="30000"/>
              </a:spcBef>
              <a:buFont typeface="Wingdings" pitchFamily="2" charset="2"/>
              <a:buChar char="l"/>
            </a:pPr>
            <a:r>
              <a:rPr lang="zh-CN" altLang="en-US" sz="2000" dirty="0" smtClean="0">
                <a:solidFill>
                  <a:srgbClr val="0000FF"/>
                </a:solidFill>
                <a:latin typeface="黑体" pitchFamily="49" charset="-122"/>
                <a:ea typeface="黑体" pitchFamily="49" charset="-122"/>
              </a:rPr>
              <a:t>雷达的优点</a:t>
            </a:r>
            <a:endParaRPr lang="en-US" altLang="zh-CN" sz="2000" dirty="0" smtClean="0">
              <a:solidFill>
                <a:srgbClr val="0000FF"/>
              </a:solidFill>
              <a:latin typeface="黑体" pitchFamily="49" charset="-122"/>
              <a:ea typeface="黑体" pitchFamily="49" charset="-122"/>
            </a:endParaRPr>
          </a:p>
          <a:p>
            <a:pPr lvl="2" eaLnBrk="1" hangingPunct="1">
              <a:spcBef>
                <a:spcPct val="30000"/>
              </a:spcBef>
              <a:buFont typeface="Wingdings" pitchFamily="2" charset="2"/>
              <a:buChar char="l"/>
            </a:pPr>
            <a:r>
              <a:rPr lang="zh-CN" altLang="en-US" sz="1600" dirty="0" smtClean="0">
                <a:solidFill>
                  <a:srgbClr val="CC0066"/>
                </a:solidFill>
                <a:latin typeface="黑体" pitchFamily="49" charset="-122"/>
                <a:ea typeface="黑体" pitchFamily="49" charset="-122"/>
              </a:rPr>
              <a:t>覆盖范围大</a:t>
            </a:r>
            <a:r>
              <a:rPr lang="zh-CN" altLang="en-US" sz="1600" dirty="0" smtClean="0">
                <a:latin typeface="黑体" pitchFamily="49" charset="-122"/>
                <a:ea typeface="黑体" pitchFamily="49" charset="-122"/>
              </a:rPr>
              <a:t>，</a:t>
            </a:r>
            <a:r>
              <a:rPr lang="zh-CN" altLang="en-US" sz="1600" dirty="0" smtClean="0">
                <a:solidFill>
                  <a:srgbClr val="CC0066"/>
                </a:solidFill>
                <a:latin typeface="黑体" pitchFamily="49" charset="-122"/>
                <a:ea typeface="黑体" pitchFamily="49" charset="-122"/>
              </a:rPr>
              <a:t>作用距离远</a:t>
            </a:r>
            <a:r>
              <a:rPr lang="zh-CN" altLang="en-US" sz="1600" dirty="0" smtClean="0">
                <a:latin typeface="黑体" pitchFamily="49" charset="-122"/>
                <a:ea typeface="黑体" pitchFamily="49" charset="-122"/>
              </a:rPr>
              <a:t>，</a:t>
            </a:r>
            <a:r>
              <a:rPr lang="zh-CN" altLang="en-US" sz="1600" dirty="0" smtClean="0">
                <a:solidFill>
                  <a:srgbClr val="CC0066"/>
                </a:solidFill>
                <a:latin typeface="黑体" pitchFamily="49" charset="-122"/>
                <a:ea typeface="黑体" pitchFamily="49" charset="-122"/>
              </a:rPr>
              <a:t>穿透烟雾能力强</a:t>
            </a:r>
            <a:endParaRPr lang="en-US" altLang="zh-CN" sz="1600" dirty="0" smtClean="0">
              <a:latin typeface="黑体" pitchFamily="49" charset="-122"/>
              <a:ea typeface="黑体" pitchFamily="49" charset="-122"/>
            </a:endParaRPr>
          </a:p>
          <a:p>
            <a:pPr lvl="1" eaLnBrk="1" hangingPunct="1">
              <a:spcBef>
                <a:spcPct val="30000"/>
              </a:spcBef>
              <a:buFont typeface="Wingdings" pitchFamily="2" charset="2"/>
              <a:buChar char="l"/>
            </a:pPr>
            <a:r>
              <a:rPr lang="zh-CN" altLang="en-US" sz="2000" dirty="0" smtClean="0">
                <a:solidFill>
                  <a:srgbClr val="0000FF"/>
                </a:solidFill>
                <a:latin typeface="黑体" pitchFamily="49" charset="-122"/>
                <a:ea typeface="黑体" pitchFamily="49" charset="-122"/>
              </a:rPr>
              <a:t>雷达的</a:t>
            </a:r>
            <a:r>
              <a:rPr lang="zh-CN" altLang="en-US" sz="2000" dirty="0" smtClean="0">
                <a:solidFill>
                  <a:srgbClr val="0000FF"/>
                </a:solidFill>
                <a:latin typeface="黑体" pitchFamily="49" charset="-122"/>
                <a:ea typeface="黑体" pitchFamily="49" charset="-122"/>
              </a:rPr>
              <a:t>缺点</a:t>
            </a:r>
            <a:endParaRPr lang="en-US" altLang="zh-CN" sz="2000" dirty="0" smtClean="0">
              <a:solidFill>
                <a:srgbClr val="0000FF"/>
              </a:solidFill>
              <a:latin typeface="黑体" pitchFamily="49" charset="-122"/>
              <a:ea typeface="黑体" pitchFamily="49" charset="-122"/>
            </a:endParaRPr>
          </a:p>
          <a:p>
            <a:pPr lvl="2" eaLnBrk="1" hangingPunct="1">
              <a:spcBef>
                <a:spcPct val="30000"/>
              </a:spcBef>
              <a:buFont typeface="Wingdings" pitchFamily="2" charset="2"/>
              <a:buChar char="l"/>
            </a:pPr>
            <a:r>
              <a:rPr lang="zh-CN" altLang="en-US" sz="1600" dirty="0" smtClean="0">
                <a:solidFill>
                  <a:srgbClr val="008000"/>
                </a:solidFill>
                <a:latin typeface="黑体" pitchFamily="49" charset="-122"/>
                <a:ea typeface="黑体" pitchFamily="49" charset="-122"/>
              </a:rPr>
              <a:t>主动探测，容易暴露自己，被敌方发现并干扰，分辨力低，易受反辐射导弹攻击</a:t>
            </a:r>
            <a:r>
              <a:rPr lang="zh-CN" altLang="en-US" sz="1600" dirty="0" smtClean="0">
                <a:latin typeface="黑体" pitchFamily="49" charset="-122"/>
                <a:ea typeface="黑体" pitchFamily="49" charset="-122"/>
              </a:rPr>
              <a:t>。</a:t>
            </a:r>
            <a:endParaRPr lang="zh-CN" altLang="en-US" sz="1600" dirty="0" smtClean="0">
              <a:latin typeface="黑体" pitchFamily="49" charset="-122"/>
              <a:ea typeface="黑体" pitchFamily="49" charset="-122"/>
            </a:endParaRPr>
          </a:p>
        </p:txBody>
      </p:sp>
      <p:sp>
        <p:nvSpPr>
          <p:cNvPr id="3" name="Rectangle 2"/>
          <p:cNvSpPr>
            <a:spLocks noGrp="1" noChangeArrowheads="1"/>
          </p:cNvSpPr>
          <p:nvPr>
            <p:ph type="title"/>
          </p:nvPr>
        </p:nvSpPr>
        <p:spPr>
          <a:xfrm>
            <a:off x="660400" y="120650"/>
            <a:ext cx="8693150" cy="641350"/>
          </a:xfrm>
        </p:spPr>
        <p:txBody>
          <a:bodyPr/>
          <a:lstStyle/>
          <a:p>
            <a:pPr eaLnBrk="1" hangingPunct="1">
              <a:buFontTx/>
              <a:buBlip>
                <a:blip r:embed="rId3"/>
              </a:buBlip>
              <a:defRPr/>
            </a:pPr>
            <a:r>
              <a:rPr lang="en-US" altLang="zh-CN" sz="2800" dirty="0" smtClean="0">
                <a:solidFill>
                  <a:srgbClr val="FF0000"/>
                </a:solidFill>
                <a:ea typeface="黑体" pitchFamily="49" charset="-122"/>
              </a:rPr>
              <a:t> </a:t>
            </a:r>
            <a:r>
              <a:rPr lang="zh-CN" altLang="en-US" sz="2800" dirty="0" smtClean="0">
                <a:solidFill>
                  <a:srgbClr val="FF0000"/>
                </a:solidFill>
                <a:ea typeface="黑体" pitchFamily="49" charset="-122"/>
              </a:rPr>
              <a:t>微光、热成像和雷达技术的特点和优势</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122238" y="1000124"/>
            <a:ext cx="9021762" cy="5210175"/>
          </a:xfrm>
        </p:spPr>
        <p:txBody>
          <a:bodyPr/>
          <a:lstStyle/>
          <a:p>
            <a:pPr eaLnBrk="1" hangingPunct="1">
              <a:lnSpc>
                <a:spcPct val="90000"/>
              </a:lnSpc>
              <a:spcAft>
                <a:spcPct val="25000"/>
              </a:spcAft>
              <a:buClr>
                <a:srgbClr val="CC0066"/>
              </a:buClr>
              <a:buSzPct val="80000"/>
              <a:buFont typeface="Wingdings" pitchFamily="2" charset="2"/>
              <a:buChar char="l"/>
            </a:pPr>
            <a:r>
              <a:rPr lang="zh-CN" altLang="en-US" sz="2800" dirty="0" smtClean="0">
                <a:solidFill>
                  <a:srgbClr val="0000FF"/>
                </a:solidFill>
                <a:ea typeface="黑体" pitchFamily="49" charset="-122"/>
              </a:rPr>
              <a:t>雷达的应用</a:t>
            </a:r>
          </a:p>
          <a:p>
            <a:pPr lvl="1" eaLnBrk="1" hangingPunct="1">
              <a:lnSpc>
                <a:spcPct val="105000"/>
              </a:lnSpc>
              <a:buClr>
                <a:srgbClr val="CC0099"/>
              </a:buClr>
              <a:buFont typeface="Wingdings" pitchFamily="2" charset="2"/>
              <a:buChar char="l"/>
            </a:pPr>
            <a:r>
              <a:rPr lang="zh-CN" altLang="en-US" sz="2000" dirty="0" smtClean="0">
                <a:solidFill>
                  <a:srgbClr val="CC0066"/>
                </a:solidFill>
                <a:ea typeface="黑体" pitchFamily="49" charset="-122"/>
              </a:rPr>
              <a:t>地对空导弹系统</a:t>
            </a:r>
            <a:r>
              <a:rPr lang="zh-CN" altLang="en-US" sz="2000" dirty="0" smtClean="0">
                <a:ea typeface="黑体" pitchFamily="49" charset="-122"/>
              </a:rPr>
              <a:t>采用雷达测量目标与导弹在空中的相对位置，通过计算得出导弹的最佳飞行路线，据此发出无线电指令，控制导弹接近目标。</a:t>
            </a:r>
          </a:p>
          <a:p>
            <a:pPr lvl="1" eaLnBrk="1" hangingPunct="1">
              <a:lnSpc>
                <a:spcPct val="105000"/>
              </a:lnSpc>
              <a:buClr>
                <a:srgbClr val="CC0099"/>
              </a:buClr>
              <a:buFont typeface="Wingdings" pitchFamily="2" charset="2"/>
              <a:buChar char="l"/>
            </a:pPr>
            <a:r>
              <a:rPr lang="zh-CN" altLang="en-US" sz="2000" dirty="0" smtClean="0">
                <a:solidFill>
                  <a:srgbClr val="CC0066"/>
                </a:solidFill>
                <a:ea typeface="黑体" pitchFamily="49" charset="-122"/>
              </a:rPr>
              <a:t>飞机</a:t>
            </a:r>
            <a:r>
              <a:rPr lang="zh-CN" altLang="en-US" sz="2000" dirty="0" smtClean="0">
                <a:ea typeface="黑体" pitchFamily="49" charset="-122"/>
              </a:rPr>
              <a:t>装有雷达能看到地面上的江河、湖泊、城镇、工厂、机场铁道等地物，可用作飞机飞行和着陆的导航及轰炸瞄准。</a:t>
            </a:r>
          </a:p>
          <a:p>
            <a:pPr lvl="1" eaLnBrk="1" hangingPunct="1">
              <a:lnSpc>
                <a:spcPct val="105000"/>
              </a:lnSpc>
              <a:buClr>
                <a:srgbClr val="CC00FF"/>
              </a:buClr>
              <a:buFont typeface="Wingdings" pitchFamily="2" charset="2"/>
              <a:buChar char="l"/>
            </a:pPr>
            <a:r>
              <a:rPr lang="zh-CN" altLang="en-US" sz="2000" dirty="0" smtClean="0">
                <a:solidFill>
                  <a:srgbClr val="CC0066"/>
                </a:solidFill>
                <a:ea typeface="黑体" pitchFamily="49" charset="-122"/>
              </a:rPr>
              <a:t>舰艇</a:t>
            </a:r>
            <a:r>
              <a:rPr lang="zh-CN" altLang="en-US" sz="2000" dirty="0" smtClean="0">
                <a:ea typeface="黑体" pitchFamily="49" charset="-122"/>
              </a:rPr>
              <a:t>装有雷达能在雾中看到周围海面的情况，可防止敌舰袭击和避免船舶相撞、触礁，使舰艇安全航行和进港。</a:t>
            </a:r>
          </a:p>
          <a:p>
            <a:pPr lvl="1" eaLnBrk="1" hangingPunct="1">
              <a:lnSpc>
                <a:spcPct val="105000"/>
              </a:lnSpc>
              <a:buClr>
                <a:srgbClr val="CC00FF"/>
              </a:buClr>
              <a:buFont typeface="Wingdings" pitchFamily="2" charset="2"/>
              <a:buChar char="l"/>
            </a:pPr>
            <a:r>
              <a:rPr lang="zh-CN" altLang="en-US" sz="2000" dirty="0" smtClean="0">
                <a:ea typeface="黑体" pitchFamily="49" charset="-122"/>
              </a:rPr>
              <a:t>炮兵利用雷达控制</a:t>
            </a:r>
            <a:r>
              <a:rPr lang="zh-CN" altLang="en-US" sz="2000" dirty="0" smtClean="0">
                <a:solidFill>
                  <a:srgbClr val="CC0066"/>
                </a:solidFill>
                <a:ea typeface="黑体" pitchFamily="49" charset="-122"/>
              </a:rPr>
              <a:t>高炮</a:t>
            </a:r>
            <a:r>
              <a:rPr lang="zh-CN" altLang="en-US" sz="2000" dirty="0" smtClean="0">
                <a:ea typeface="黑体" pitchFamily="49" charset="-122"/>
              </a:rPr>
              <a:t>跟踪瞄准敌机，提高炮火的命中率，还能计算出敌方的炮兵阵地位置。</a:t>
            </a:r>
          </a:p>
          <a:p>
            <a:pPr eaLnBrk="1" hangingPunct="1">
              <a:lnSpc>
                <a:spcPct val="90000"/>
              </a:lnSpc>
              <a:spcAft>
                <a:spcPct val="30000"/>
              </a:spcAft>
              <a:buClr>
                <a:srgbClr val="CC0066"/>
              </a:buClr>
              <a:buSzPct val="80000"/>
              <a:buFont typeface="Wingdings" pitchFamily="2" charset="2"/>
              <a:buChar char="l"/>
            </a:pPr>
            <a:r>
              <a:rPr lang="zh-CN" altLang="en-US" sz="2400" dirty="0" smtClean="0">
                <a:solidFill>
                  <a:srgbClr val="0099FF"/>
                </a:solidFill>
                <a:ea typeface="黑体" pitchFamily="49" charset="-122"/>
              </a:rPr>
              <a:t>雷达的革命</a:t>
            </a:r>
          </a:p>
          <a:p>
            <a:pPr lvl="1" eaLnBrk="1" hangingPunct="1">
              <a:lnSpc>
                <a:spcPct val="90000"/>
              </a:lnSpc>
              <a:buClr>
                <a:srgbClr val="CC00FF"/>
              </a:buClr>
              <a:buFont typeface="Wingdings" pitchFamily="2" charset="2"/>
              <a:buChar char="l"/>
            </a:pPr>
            <a:r>
              <a:rPr lang="zh-CN" altLang="en-US" sz="2000" dirty="0" smtClean="0">
                <a:solidFill>
                  <a:srgbClr val="CC0066"/>
                </a:solidFill>
                <a:ea typeface="黑体" pitchFamily="49" charset="-122"/>
              </a:rPr>
              <a:t>合成孔径雷达</a:t>
            </a:r>
            <a:r>
              <a:rPr lang="zh-CN" altLang="en-US" sz="2000" dirty="0" smtClean="0">
                <a:ea typeface="黑体" pitchFamily="49" charset="-122"/>
              </a:rPr>
              <a:t>（</a:t>
            </a:r>
            <a:r>
              <a:rPr lang="en-US" altLang="zh-CN" sz="2000" dirty="0" smtClean="0">
                <a:ea typeface="黑体" pitchFamily="49" charset="-122"/>
              </a:rPr>
              <a:t>SAR</a:t>
            </a:r>
            <a:r>
              <a:rPr lang="zh-CN" altLang="en-US" sz="2000" dirty="0" smtClean="0">
                <a:ea typeface="黑体" pitchFamily="49" charset="-122"/>
              </a:rPr>
              <a:t>）可以逼真地显示目标的形状、尺寸、运动状态及姿态，突破了原有雷达只能获取目标的距离、方位、俯仰和速度的四维信息的局限。</a:t>
            </a:r>
            <a:endParaRPr lang="zh-CN" altLang="en-US" sz="2000" dirty="0" smtClean="0">
              <a:ea typeface="黑体" pitchFamily="49" charset="-122"/>
            </a:endParaRPr>
          </a:p>
        </p:txBody>
      </p:sp>
      <p:sp>
        <p:nvSpPr>
          <p:cNvPr id="3" name="Rectangle 2"/>
          <p:cNvSpPr>
            <a:spLocks noGrp="1" noChangeArrowheads="1"/>
          </p:cNvSpPr>
          <p:nvPr>
            <p:ph type="title"/>
          </p:nvPr>
        </p:nvSpPr>
        <p:spPr>
          <a:xfrm>
            <a:off x="660400" y="120650"/>
            <a:ext cx="8693150" cy="641350"/>
          </a:xfrm>
        </p:spPr>
        <p:txBody>
          <a:bodyPr/>
          <a:lstStyle/>
          <a:p>
            <a:pPr eaLnBrk="1" hangingPunct="1">
              <a:buFontTx/>
              <a:buBlip>
                <a:blip r:embed="rId3"/>
              </a:buBlip>
              <a:defRPr/>
            </a:pPr>
            <a:r>
              <a:rPr lang="en-US" altLang="zh-CN" sz="2800" dirty="0" smtClean="0">
                <a:solidFill>
                  <a:srgbClr val="FF0000"/>
                </a:solidFill>
                <a:ea typeface="黑体" pitchFamily="49" charset="-122"/>
              </a:rPr>
              <a:t> </a:t>
            </a:r>
            <a:r>
              <a:rPr lang="zh-CN" altLang="en-US" sz="2800" dirty="0" smtClean="0">
                <a:solidFill>
                  <a:srgbClr val="FF0000"/>
                </a:solidFill>
                <a:ea typeface="黑体" pitchFamily="49" charset="-122"/>
              </a:rPr>
              <a:t>微光、热成像和雷达技术的特点和优势</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409574" y="1157288"/>
            <a:ext cx="8305801" cy="4681537"/>
          </a:xfrm>
        </p:spPr>
        <p:txBody>
          <a:bodyPr/>
          <a:lstStyle/>
          <a:p>
            <a:pPr eaLnBrk="1" hangingPunct="1">
              <a:lnSpc>
                <a:spcPct val="115000"/>
              </a:lnSpc>
              <a:buClr>
                <a:srgbClr val="CC0066"/>
              </a:buClr>
              <a:buSzPct val="80000"/>
              <a:buFont typeface="Wingdings" pitchFamily="2" charset="2"/>
              <a:buChar char="v"/>
            </a:pPr>
            <a:r>
              <a:rPr lang="zh-CN" altLang="en-US" sz="2400" dirty="0" smtClean="0">
                <a:solidFill>
                  <a:srgbClr val="0000FF"/>
                </a:solidFill>
                <a:latin typeface="黑体" pitchFamily="49" charset="-122"/>
                <a:ea typeface="黑体" pitchFamily="49" charset="-122"/>
              </a:rPr>
              <a:t>目标获取的含</a:t>
            </a:r>
            <a:r>
              <a:rPr lang="zh-CN" altLang="en-US" sz="2400" dirty="0" smtClean="0">
                <a:solidFill>
                  <a:srgbClr val="0000FF"/>
                </a:solidFill>
                <a:latin typeface="黑体" pitchFamily="49" charset="-122"/>
                <a:ea typeface="黑体" pitchFamily="49" charset="-122"/>
              </a:rPr>
              <a:t>义</a:t>
            </a:r>
            <a:endParaRPr lang="en-US" altLang="zh-CN" sz="2400" dirty="0" smtClean="0">
              <a:solidFill>
                <a:srgbClr val="0000FF"/>
              </a:solidFill>
              <a:latin typeface="黑体" pitchFamily="49" charset="-122"/>
              <a:ea typeface="黑体" pitchFamily="49" charset="-122"/>
            </a:endParaRPr>
          </a:p>
          <a:p>
            <a:pPr lvl="1" eaLnBrk="1" hangingPunct="1">
              <a:lnSpc>
                <a:spcPct val="115000"/>
              </a:lnSpc>
              <a:buClr>
                <a:srgbClr val="CC0066"/>
              </a:buClr>
              <a:buFont typeface="Wingdings" pitchFamily="2" charset="2"/>
              <a:buChar char="v"/>
            </a:pPr>
            <a:r>
              <a:rPr lang="zh-CN" altLang="en-US" sz="2000" dirty="0" smtClean="0">
                <a:latin typeface="黑体" pitchFamily="49" charset="-122"/>
                <a:ea typeface="黑体" pitchFamily="49" charset="-122"/>
              </a:rPr>
              <a:t>使</a:t>
            </a:r>
            <a:r>
              <a:rPr lang="zh-CN" altLang="en-US" sz="2000" dirty="0" smtClean="0">
                <a:latin typeface="黑体" pitchFamily="49" charset="-122"/>
                <a:ea typeface="黑体" pitchFamily="49" charset="-122"/>
              </a:rPr>
              <a:t>目标所在位置的探测和目标辨别到所希望的等级，即从</a:t>
            </a:r>
            <a:r>
              <a:rPr lang="zh-CN" altLang="en-US" sz="2000" dirty="0" smtClean="0">
                <a:solidFill>
                  <a:srgbClr val="CC0099"/>
                </a:solidFill>
                <a:latin typeface="黑体" pitchFamily="49" charset="-122"/>
                <a:ea typeface="黑体" pitchFamily="49" charset="-122"/>
              </a:rPr>
              <a:t>探测</a:t>
            </a:r>
            <a:r>
              <a:rPr lang="zh-CN" altLang="en-US" sz="2000" dirty="0" smtClean="0">
                <a:latin typeface="黑体" pitchFamily="49" charset="-122"/>
                <a:ea typeface="黑体" pitchFamily="49" charset="-122"/>
              </a:rPr>
              <a:t>到</a:t>
            </a:r>
            <a:r>
              <a:rPr lang="zh-CN" altLang="en-US" sz="2000" dirty="0" smtClean="0">
                <a:solidFill>
                  <a:srgbClr val="CC0099"/>
                </a:solidFill>
                <a:latin typeface="黑体" pitchFamily="49" charset="-122"/>
                <a:ea typeface="黑体" pitchFamily="49" charset="-122"/>
              </a:rPr>
              <a:t>分类</a:t>
            </a:r>
            <a:r>
              <a:rPr lang="zh-CN" altLang="en-US" sz="2000" dirty="0" smtClean="0">
                <a:latin typeface="黑体" pitchFamily="49" charset="-122"/>
                <a:ea typeface="黑体" pitchFamily="49" charset="-122"/>
              </a:rPr>
              <a:t>、</a:t>
            </a:r>
            <a:r>
              <a:rPr lang="zh-CN" altLang="en-US" sz="2000" dirty="0" smtClean="0">
                <a:solidFill>
                  <a:srgbClr val="CC0099"/>
                </a:solidFill>
                <a:latin typeface="黑体" pitchFamily="49" charset="-122"/>
                <a:ea typeface="黑体" pitchFamily="49" charset="-122"/>
              </a:rPr>
              <a:t>识别</a:t>
            </a:r>
            <a:r>
              <a:rPr lang="zh-CN" altLang="en-US" sz="2000" dirty="0" smtClean="0">
                <a:latin typeface="黑体" pitchFamily="49" charset="-122"/>
                <a:ea typeface="黑体" pitchFamily="49" charset="-122"/>
              </a:rPr>
              <a:t>和</a:t>
            </a:r>
            <a:r>
              <a:rPr lang="zh-CN" altLang="en-US" sz="2000" dirty="0" smtClean="0">
                <a:solidFill>
                  <a:srgbClr val="CC0099"/>
                </a:solidFill>
                <a:latin typeface="黑体" pitchFamily="49" charset="-122"/>
                <a:ea typeface="黑体" pitchFamily="49" charset="-122"/>
              </a:rPr>
              <a:t>确</a:t>
            </a:r>
            <a:r>
              <a:rPr lang="zh-CN" altLang="en-US" sz="2000" dirty="0" smtClean="0">
                <a:solidFill>
                  <a:srgbClr val="CC0099"/>
                </a:solidFill>
                <a:latin typeface="黑体" pitchFamily="49" charset="-122"/>
                <a:ea typeface="黑体" pitchFamily="49" charset="-122"/>
              </a:rPr>
              <a:t>认</a:t>
            </a:r>
            <a:endParaRPr lang="zh-CN" altLang="en-US" sz="2000" dirty="0" smtClean="0">
              <a:latin typeface="黑体" pitchFamily="49" charset="-122"/>
              <a:ea typeface="黑体" pitchFamily="49" charset="-122"/>
            </a:endParaRPr>
          </a:p>
          <a:p>
            <a:pPr eaLnBrk="1" hangingPunct="1">
              <a:lnSpc>
                <a:spcPct val="115000"/>
              </a:lnSpc>
              <a:buClr>
                <a:srgbClr val="CC0066"/>
              </a:buClr>
              <a:buSzPct val="80000"/>
              <a:buFont typeface="Wingdings" pitchFamily="2" charset="2"/>
              <a:buChar char="v"/>
            </a:pPr>
            <a:r>
              <a:rPr lang="zh-CN" altLang="en-US" sz="2400" dirty="0" smtClean="0">
                <a:solidFill>
                  <a:srgbClr val="0000FF"/>
                </a:solidFill>
                <a:latin typeface="黑体" pitchFamily="49" charset="-122"/>
                <a:ea typeface="黑体" pitchFamily="49" charset="-122"/>
              </a:rPr>
              <a:t>目标的探测与识别是一个复杂的、涉及人眼</a:t>
            </a:r>
            <a:r>
              <a:rPr lang="en-US" altLang="zh-CN" sz="2400" dirty="0" smtClean="0">
                <a:solidFill>
                  <a:srgbClr val="0000FF"/>
                </a:solidFill>
                <a:latin typeface="黑体" pitchFamily="49" charset="-122"/>
                <a:ea typeface="黑体" pitchFamily="49" charset="-122"/>
              </a:rPr>
              <a:t>-</a:t>
            </a:r>
            <a:r>
              <a:rPr lang="zh-CN" altLang="en-US" sz="2400" dirty="0" smtClean="0">
                <a:solidFill>
                  <a:srgbClr val="0000FF"/>
                </a:solidFill>
                <a:latin typeface="黑体" pitchFamily="49" charset="-122"/>
                <a:ea typeface="黑体" pitchFamily="49" charset="-122"/>
              </a:rPr>
              <a:t>大脑的图像翻译过程的问</a:t>
            </a:r>
            <a:r>
              <a:rPr lang="zh-CN" altLang="en-US" sz="2400" dirty="0" smtClean="0">
                <a:solidFill>
                  <a:srgbClr val="0000FF"/>
                </a:solidFill>
                <a:latin typeface="黑体" pitchFamily="49" charset="-122"/>
                <a:ea typeface="黑体" pitchFamily="49" charset="-122"/>
              </a:rPr>
              <a:t>题</a:t>
            </a:r>
            <a:endParaRPr lang="en-US" altLang="zh-CN" sz="2400" dirty="0" smtClean="0">
              <a:solidFill>
                <a:srgbClr val="0000FF"/>
              </a:solidFill>
              <a:latin typeface="黑体" pitchFamily="49" charset="-122"/>
              <a:ea typeface="黑体" pitchFamily="49" charset="-122"/>
            </a:endParaRPr>
          </a:p>
          <a:p>
            <a:pPr lvl="1" eaLnBrk="1" hangingPunct="1">
              <a:lnSpc>
                <a:spcPct val="115000"/>
              </a:lnSpc>
              <a:buClr>
                <a:srgbClr val="CC0066"/>
              </a:buClr>
              <a:buFont typeface="Wingdings" pitchFamily="2" charset="2"/>
              <a:buChar char="v"/>
            </a:pPr>
            <a:r>
              <a:rPr lang="zh-CN" altLang="en-US" sz="2000" dirty="0" smtClean="0">
                <a:solidFill>
                  <a:srgbClr val="CC0099"/>
                </a:solidFill>
                <a:latin typeface="黑体" pitchFamily="49" charset="-122"/>
                <a:ea typeface="黑体" pitchFamily="49" charset="-122"/>
              </a:rPr>
              <a:t>辨</a:t>
            </a:r>
            <a:r>
              <a:rPr lang="zh-CN" altLang="en-US" sz="2000" dirty="0" smtClean="0">
                <a:solidFill>
                  <a:srgbClr val="CC0099"/>
                </a:solidFill>
                <a:latin typeface="黑体" pitchFamily="49" charset="-122"/>
                <a:ea typeface="黑体" pitchFamily="49" charset="-122"/>
              </a:rPr>
              <a:t>别的最低等级</a:t>
            </a:r>
            <a:r>
              <a:rPr lang="zh-CN" altLang="en-US" sz="2000" dirty="0" smtClean="0">
                <a:latin typeface="黑体" pitchFamily="49" charset="-122"/>
                <a:ea typeface="黑体" pitchFamily="49" charset="-122"/>
              </a:rPr>
              <a:t>是</a:t>
            </a:r>
            <a:r>
              <a:rPr lang="zh-CN" altLang="en-US" sz="2000" dirty="0" smtClean="0">
                <a:solidFill>
                  <a:srgbClr val="CC0099"/>
                </a:solidFill>
                <a:latin typeface="黑体" pitchFamily="49" charset="-122"/>
                <a:ea typeface="黑体" pitchFamily="49" charset="-122"/>
              </a:rPr>
              <a:t>分辨有无</a:t>
            </a:r>
            <a:r>
              <a:rPr lang="zh-CN" altLang="en-US" sz="2000" dirty="0" smtClean="0">
                <a:latin typeface="黑体" pitchFamily="49" charset="-122"/>
                <a:ea typeface="黑体" pitchFamily="49" charset="-122"/>
              </a:rPr>
              <a:t>，</a:t>
            </a:r>
            <a:r>
              <a:rPr lang="zh-CN" altLang="en-US" sz="2000" dirty="0" smtClean="0">
                <a:solidFill>
                  <a:srgbClr val="CC0099"/>
                </a:solidFill>
                <a:latin typeface="黑体" pitchFamily="49" charset="-122"/>
                <a:ea typeface="黑体" pitchFamily="49" charset="-122"/>
              </a:rPr>
              <a:t>最高等级</a:t>
            </a:r>
            <a:r>
              <a:rPr lang="zh-CN" altLang="en-US" sz="2000" dirty="0" smtClean="0">
                <a:latin typeface="黑体" pitchFamily="49" charset="-122"/>
                <a:ea typeface="黑体" pitchFamily="49" charset="-122"/>
              </a:rPr>
              <a:t>是对特定目标的</a:t>
            </a:r>
            <a:r>
              <a:rPr lang="zh-CN" altLang="en-US" sz="2000" dirty="0" smtClean="0">
                <a:solidFill>
                  <a:srgbClr val="CC0099"/>
                </a:solidFill>
                <a:latin typeface="黑体" pitchFamily="49" charset="-122"/>
                <a:ea typeface="黑体" pitchFamily="49" charset="-122"/>
              </a:rPr>
              <a:t>精确确认与描</a:t>
            </a:r>
            <a:r>
              <a:rPr lang="zh-CN" altLang="en-US" sz="2000" dirty="0" smtClean="0">
                <a:solidFill>
                  <a:srgbClr val="CC0099"/>
                </a:solidFill>
                <a:latin typeface="黑体" pitchFamily="49" charset="-122"/>
                <a:ea typeface="黑体" pitchFamily="49" charset="-122"/>
              </a:rPr>
              <a:t>述</a:t>
            </a:r>
            <a:endParaRPr lang="zh-CN" altLang="en-US" sz="2000" dirty="0" smtClean="0">
              <a:latin typeface="黑体" pitchFamily="49" charset="-122"/>
              <a:ea typeface="黑体" pitchFamily="49" charset="-122"/>
            </a:endParaRPr>
          </a:p>
          <a:p>
            <a:pPr eaLnBrk="1" hangingPunct="1">
              <a:lnSpc>
                <a:spcPct val="115000"/>
              </a:lnSpc>
              <a:buClr>
                <a:srgbClr val="CC0066"/>
              </a:buClr>
              <a:buSzPct val="80000"/>
              <a:buFont typeface="Wingdings" pitchFamily="2" charset="2"/>
              <a:buChar char="v"/>
            </a:pPr>
            <a:r>
              <a:rPr lang="zh-CN" altLang="en-US" sz="2400" dirty="0" smtClean="0">
                <a:solidFill>
                  <a:srgbClr val="0000FF"/>
                </a:solidFill>
                <a:latin typeface="黑体" pitchFamily="49" charset="-122"/>
                <a:ea typeface="黑体" pitchFamily="49" charset="-122"/>
              </a:rPr>
              <a:t>例</a:t>
            </a:r>
            <a:r>
              <a:rPr lang="zh-CN" altLang="en-US" sz="2400" dirty="0" smtClean="0">
                <a:solidFill>
                  <a:srgbClr val="0000FF"/>
                </a:solidFill>
                <a:latin typeface="黑体" pitchFamily="49" charset="-122"/>
                <a:ea typeface="黑体" pitchFamily="49" charset="-122"/>
              </a:rPr>
              <a:t>如</a:t>
            </a:r>
            <a:endParaRPr lang="en-US" altLang="zh-CN" sz="2400" dirty="0" smtClean="0">
              <a:solidFill>
                <a:srgbClr val="0000FF"/>
              </a:solidFill>
              <a:latin typeface="黑体" pitchFamily="49" charset="-122"/>
              <a:ea typeface="黑体" pitchFamily="49" charset="-122"/>
            </a:endParaRPr>
          </a:p>
          <a:p>
            <a:pPr lvl="1" eaLnBrk="1" hangingPunct="1">
              <a:lnSpc>
                <a:spcPct val="115000"/>
              </a:lnSpc>
              <a:buClr>
                <a:srgbClr val="CC0066"/>
              </a:buClr>
              <a:buFont typeface="Wingdings" pitchFamily="2" charset="2"/>
              <a:buChar char="v"/>
            </a:pPr>
            <a:r>
              <a:rPr lang="zh-CN" altLang="en-US" sz="2000" dirty="0" smtClean="0">
                <a:latin typeface="黑体" pitchFamily="49" charset="-122"/>
                <a:ea typeface="黑体" pitchFamily="49" charset="-122"/>
              </a:rPr>
              <a:t>一</a:t>
            </a:r>
            <a:r>
              <a:rPr lang="zh-CN" altLang="en-US" sz="2000" dirty="0" smtClean="0">
                <a:latin typeface="黑体" pitchFamily="49" charset="-122"/>
                <a:ea typeface="黑体" pitchFamily="49" charset="-122"/>
              </a:rPr>
              <a:t>架飞机在晴朗的天空中飞行是很容易探测到</a:t>
            </a:r>
            <a:r>
              <a:rPr lang="zh-CN" altLang="en-US" sz="2000" dirty="0" smtClean="0">
                <a:latin typeface="黑体" pitchFamily="49" charset="-122"/>
                <a:ea typeface="黑体" pitchFamily="49" charset="-122"/>
              </a:rPr>
              <a:t>的</a:t>
            </a:r>
            <a:endParaRPr lang="en-US" altLang="zh-CN" sz="2000" dirty="0" smtClean="0">
              <a:latin typeface="黑体" pitchFamily="49" charset="-122"/>
              <a:ea typeface="黑体" pitchFamily="49" charset="-122"/>
            </a:endParaRPr>
          </a:p>
          <a:p>
            <a:pPr lvl="1" eaLnBrk="1" hangingPunct="1">
              <a:lnSpc>
                <a:spcPct val="115000"/>
              </a:lnSpc>
              <a:buClr>
                <a:srgbClr val="CC0066"/>
              </a:buClr>
              <a:buFont typeface="Wingdings" pitchFamily="2" charset="2"/>
              <a:buChar char="v"/>
            </a:pPr>
            <a:r>
              <a:rPr lang="zh-CN" altLang="en-US" sz="2000" dirty="0" smtClean="0">
                <a:latin typeface="黑体" pitchFamily="49" charset="-122"/>
                <a:ea typeface="黑体" pitchFamily="49" charset="-122"/>
              </a:rPr>
              <a:t>一</a:t>
            </a:r>
            <a:r>
              <a:rPr lang="zh-CN" altLang="en-US" sz="2000" dirty="0" smtClean="0">
                <a:latin typeface="黑体" pitchFamily="49" charset="-122"/>
                <a:ea typeface="黑体" pitchFamily="49" charset="-122"/>
              </a:rPr>
              <a:t>辆车辆在复杂背景的丛林中穿行</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探测起来就非常困</a:t>
            </a:r>
            <a:r>
              <a:rPr lang="zh-CN" altLang="en-US" sz="2000" dirty="0" smtClean="0">
                <a:latin typeface="黑体" pitchFamily="49" charset="-122"/>
                <a:ea typeface="黑体" pitchFamily="49" charset="-122"/>
              </a:rPr>
              <a:t>难</a:t>
            </a:r>
            <a:endParaRPr lang="en-US" altLang="zh-CN" sz="2000" dirty="0" smtClean="0">
              <a:latin typeface="黑体" pitchFamily="49" charset="-122"/>
              <a:ea typeface="黑体" pitchFamily="49" charset="-122"/>
            </a:endParaRPr>
          </a:p>
          <a:p>
            <a:pPr lvl="1" eaLnBrk="1" hangingPunct="1">
              <a:lnSpc>
                <a:spcPct val="115000"/>
              </a:lnSpc>
              <a:buClr>
                <a:srgbClr val="CC0066"/>
              </a:buClr>
              <a:buFont typeface="Wingdings" pitchFamily="2" charset="2"/>
              <a:buChar char="v"/>
            </a:pPr>
            <a:r>
              <a:rPr lang="zh-CN" altLang="en-US" sz="2000" dirty="0" smtClean="0">
                <a:latin typeface="黑体" pitchFamily="49" charset="-122"/>
                <a:ea typeface="黑体" pitchFamily="49" charset="-122"/>
              </a:rPr>
              <a:t>只</a:t>
            </a:r>
            <a:r>
              <a:rPr lang="zh-CN" altLang="en-US" sz="2000" dirty="0" smtClean="0">
                <a:latin typeface="黑体" pitchFamily="49" charset="-122"/>
                <a:ea typeface="黑体" pitchFamily="49" charset="-122"/>
              </a:rPr>
              <a:t>有在被探测到的情况下才能谈识别问</a:t>
            </a:r>
            <a:r>
              <a:rPr lang="zh-CN" altLang="en-US" sz="2000" dirty="0" smtClean="0">
                <a:latin typeface="黑体" pitchFamily="49" charset="-122"/>
                <a:ea typeface="黑体" pitchFamily="49" charset="-122"/>
              </a:rPr>
              <a:t>题</a:t>
            </a:r>
            <a:endParaRPr lang="zh-CN" altLang="en-US" sz="2000" dirty="0" smtClean="0">
              <a:latin typeface="黑体" pitchFamily="49" charset="-122"/>
              <a:ea typeface="黑体" pitchFamily="49" charset="-122"/>
            </a:endParaRPr>
          </a:p>
        </p:txBody>
      </p:sp>
      <p:sp>
        <p:nvSpPr>
          <p:cNvPr id="29699" name="Text Box 3"/>
          <p:cNvSpPr txBox="1">
            <a:spLocks noChangeArrowheads="1"/>
          </p:cNvSpPr>
          <p:nvPr/>
        </p:nvSpPr>
        <p:spPr bwMode="auto">
          <a:xfrm>
            <a:off x="822325" y="174625"/>
            <a:ext cx="7543800" cy="641350"/>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600" dirty="0" smtClean="0">
                <a:solidFill>
                  <a:srgbClr val="FF0000"/>
                </a:solidFill>
              </a:rPr>
              <a:t>目标检测与跟</a:t>
            </a:r>
            <a:r>
              <a:rPr lang="zh-CN" altLang="en-US" sz="3600" dirty="0" smtClean="0">
                <a:solidFill>
                  <a:srgbClr val="FF0000"/>
                </a:solidFill>
              </a:rPr>
              <a:t>踪的基本概念与术语</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a:xfrm>
            <a:off x="671513" y="1185863"/>
            <a:ext cx="7777162" cy="4672012"/>
          </a:xfrm>
        </p:spPr>
        <p:txBody>
          <a:bodyPr/>
          <a:lstStyle/>
          <a:p>
            <a:pPr eaLnBrk="1" hangingPunct="1">
              <a:lnSpc>
                <a:spcPct val="150000"/>
              </a:lnSpc>
              <a:buFont typeface="Wingdings" pitchFamily="2" charset="2"/>
              <a:buChar char="l"/>
            </a:pPr>
            <a:r>
              <a:rPr lang="zh-CN" altLang="en-US" sz="2800" dirty="0" smtClean="0">
                <a:solidFill>
                  <a:srgbClr val="0000FF"/>
                </a:solidFill>
                <a:latin typeface="黑体" pitchFamily="49" charset="-122"/>
                <a:ea typeface="黑体" pitchFamily="49" charset="-122"/>
              </a:rPr>
              <a:t>概</a:t>
            </a:r>
            <a:r>
              <a:rPr lang="zh-CN" altLang="en-US" sz="2800" dirty="0" smtClean="0">
                <a:solidFill>
                  <a:srgbClr val="0000FF"/>
                </a:solidFill>
                <a:latin typeface="黑体" pitchFamily="49" charset="-122"/>
                <a:ea typeface="黑体" pitchFamily="49" charset="-122"/>
              </a:rPr>
              <a:t>论</a:t>
            </a:r>
          </a:p>
          <a:p>
            <a:pPr eaLnBrk="1" hangingPunct="1">
              <a:lnSpc>
                <a:spcPct val="150000"/>
              </a:lnSpc>
              <a:buFont typeface="Wingdings" pitchFamily="2" charset="2"/>
              <a:buChar char="l"/>
            </a:pPr>
            <a:r>
              <a:rPr lang="zh-CN" altLang="en-US" sz="2800" dirty="0" smtClean="0">
                <a:solidFill>
                  <a:srgbClr val="0000FF"/>
                </a:solidFill>
                <a:latin typeface="黑体" pitchFamily="49" charset="-122"/>
                <a:ea typeface="黑体" pitchFamily="49" charset="-122"/>
              </a:rPr>
              <a:t>目</a:t>
            </a:r>
            <a:r>
              <a:rPr lang="zh-CN" altLang="en-US" sz="2800" dirty="0" smtClean="0">
                <a:solidFill>
                  <a:srgbClr val="0000FF"/>
                </a:solidFill>
                <a:latin typeface="黑体" pitchFamily="49" charset="-122"/>
                <a:ea typeface="黑体" pitchFamily="49" charset="-122"/>
              </a:rPr>
              <a:t>标检测与跟踪技术的典型应用</a:t>
            </a:r>
          </a:p>
          <a:p>
            <a:pPr eaLnBrk="1" hangingPunct="1">
              <a:lnSpc>
                <a:spcPct val="150000"/>
              </a:lnSpc>
              <a:buFont typeface="Wingdings" pitchFamily="2" charset="2"/>
              <a:buChar char="l"/>
            </a:pPr>
            <a:r>
              <a:rPr lang="zh-CN" altLang="en-US" sz="2800" dirty="0" smtClean="0">
                <a:solidFill>
                  <a:srgbClr val="0000FF"/>
                </a:solidFill>
                <a:latin typeface="黑体" pitchFamily="49" charset="-122"/>
                <a:ea typeface="黑体" pitchFamily="49" charset="-122"/>
              </a:rPr>
              <a:t>图</a:t>
            </a:r>
            <a:r>
              <a:rPr lang="zh-CN" altLang="en-US" sz="2800" dirty="0" smtClean="0">
                <a:solidFill>
                  <a:srgbClr val="0000FF"/>
                </a:solidFill>
                <a:latin typeface="黑体" pitchFamily="49" charset="-122"/>
                <a:ea typeface="黑体" pitchFamily="49" charset="-122"/>
              </a:rPr>
              <a:t>像特征与描述</a:t>
            </a:r>
          </a:p>
          <a:p>
            <a:pPr eaLnBrk="1" hangingPunct="1">
              <a:lnSpc>
                <a:spcPct val="150000"/>
              </a:lnSpc>
              <a:buFont typeface="Wingdings" pitchFamily="2" charset="2"/>
              <a:buChar char="l"/>
            </a:pPr>
            <a:r>
              <a:rPr lang="zh-CN" altLang="en-US" sz="2800" dirty="0" smtClean="0">
                <a:solidFill>
                  <a:srgbClr val="0000FF"/>
                </a:solidFill>
                <a:latin typeface="黑体" pitchFamily="49" charset="-122"/>
                <a:ea typeface="黑体" pitchFamily="49" charset="-122"/>
              </a:rPr>
              <a:t>目</a:t>
            </a:r>
            <a:r>
              <a:rPr lang="zh-CN" altLang="en-US" sz="2800" dirty="0" smtClean="0">
                <a:solidFill>
                  <a:srgbClr val="0000FF"/>
                </a:solidFill>
                <a:latin typeface="黑体" pitchFamily="49" charset="-122"/>
                <a:ea typeface="黑体" pitchFamily="49" charset="-122"/>
              </a:rPr>
              <a:t>标检测方法的基本概念与原理</a:t>
            </a:r>
          </a:p>
          <a:p>
            <a:pPr eaLnBrk="1" hangingPunct="1">
              <a:lnSpc>
                <a:spcPct val="150000"/>
              </a:lnSpc>
              <a:buFont typeface="Wingdings" pitchFamily="2" charset="2"/>
              <a:buChar char="l"/>
            </a:pPr>
            <a:r>
              <a:rPr lang="zh-CN" altLang="en-US" sz="2800" dirty="0" smtClean="0">
                <a:solidFill>
                  <a:srgbClr val="0000FF"/>
                </a:solidFill>
                <a:latin typeface="黑体" pitchFamily="49" charset="-122"/>
                <a:ea typeface="黑体" pitchFamily="49" charset="-122"/>
              </a:rPr>
              <a:t>目</a:t>
            </a:r>
            <a:r>
              <a:rPr lang="zh-CN" altLang="en-US" sz="2800" dirty="0" smtClean="0">
                <a:solidFill>
                  <a:srgbClr val="0000FF"/>
                </a:solidFill>
                <a:latin typeface="黑体" pitchFamily="49" charset="-122"/>
                <a:ea typeface="黑体" pitchFamily="49" charset="-122"/>
              </a:rPr>
              <a:t>标跟踪方法涉及的基本问题</a:t>
            </a:r>
          </a:p>
        </p:txBody>
      </p:sp>
      <p:sp>
        <p:nvSpPr>
          <p:cNvPr id="11267" name="Text Box 3"/>
          <p:cNvSpPr txBox="1">
            <a:spLocks noChangeArrowheads="1"/>
          </p:cNvSpPr>
          <p:nvPr/>
        </p:nvSpPr>
        <p:spPr bwMode="auto">
          <a:xfrm>
            <a:off x="1925638" y="165100"/>
            <a:ext cx="3313112" cy="641350"/>
          </a:xfrm>
          <a:prstGeom prst="rect">
            <a:avLst/>
          </a:prstGeom>
          <a:noFill/>
          <a:ln w="9525">
            <a:noFill/>
            <a:miter lim="800000"/>
            <a:headEnd/>
            <a:tailEnd/>
          </a:ln>
        </p:spPr>
        <p:txBody>
          <a:bodyPr>
            <a:spAutoFit/>
          </a:bodyPr>
          <a:lstStyle/>
          <a:p>
            <a:pPr>
              <a:spcBef>
                <a:spcPct val="50000"/>
              </a:spcBef>
            </a:pPr>
            <a:r>
              <a:rPr lang="zh-CN" altLang="en-US" sz="3600" b="1" dirty="0">
                <a:solidFill>
                  <a:srgbClr val="FF3300"/>
                </a:solidFill>
                <a:effectLst>
                  <a:outerShdw blurRad="38100" dist="38100" dir="2700000" algn="tl">
                    <a:srgbClr val="000000">
                      <a:alpha val="43137"/>
                    </a:srgbClr>
                  </a:outerShdw>
                </a:effectLst>
                <a:latin typeface="黑体" pitchFamily="49" charset="-122"/>
                <a:ea typeface="黑体" pitchFamily="49" charset="-122"/>
              </a:rPr>
              <a:t>目  录</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198439" y="1243013"/>
            <a:ext cx="8355012" cy="5083175"/>
          </a:xfrm>
        </p:spPr>
        <p:txBody>
          <a:bodyPr/>
          <a:lstStyle/>
          <a:p>
            <a:pPr eaLnBrk="1" hangingPunct="1">
              <a:lnSpc>
                <a:spcPct val="200000"/>
              </a:lnSpc>
              <a:buClr>
                <a:srgbClr val="CC0066"/>
              </a:buClr>
              <a:buSzPct val="80000"/>
              <a:buFont typeface="Wingdings" pitchFamily="2" charset="2"/>
              <a:buChar char="v"/>
            </a:pPr>
            <a:r>
              <a:rPr lang="zh-CN" altLang="en-US" sz="2400" dirty="0" smtClean="0">
                <a:solidFill>
                  <a:srgbClr val="0000FF"/>
                </a:solidFill>
                <a:latin typeface="黑体" pitchFamily="49" charset="-122"/>
                <a:ea typeface="黑体" pitchFamily="49" charset="-122"/>
              </a:rPr>
              <a:t>目标的上下文信息和附加信息也是检测和识别的重要依</a:t>
            </a:r>
            <a:r>
              <a:rPr lang="zh-CN" altLang="en-US" sz="2400" dirty="0" smtClean="0">
                <a:solidFill>
                  <a:srgbClr val="0000FF"/>
                </a:solidFill>
                <a:latin typeface="黑体" pitchFamily="49" charset="-122"/>
                <a:ea typeface="黑体" pitchFamily="49" charset="-122"/>
              </a:rPr>
              <a:t>据</a:t>
            </a:r>
            <a:endParaRPr lang="en-US" altLang="zh-CN" sz="2400" dirty="0" smtClean="0">
              <a:solidFill>
                <a:srgbClr val="0000FF"/>
              </a:solidFill>
              <a:latin typeface="黑体" pitchFamily="49" charset="-122"/>
              <a:ea typeface="黑体" pitchFamily="49" charset="-122"/>
            </a:endParaRPr>
          </a:p>
          <a:p>
            <a:pPr lvl="1" eaLnBrk="1" hangingPunct="1">
              <a:lnSpc>
                <a:spcPct val="200000"/>
              </a:lnSpc>
              <a:buSzPct val="40000"/>
              <a:buFont typeface="Wingdings" pitchFamily="2" charset="2"/>
              <a:buChar char="n"/>
            </a:pPr>
            <a:r>
              <a:rPr lang="zh-CN" altLang="en-US" sz="2000" dirty="0" smtClean="0">
                <a:latin typeface="黑体" pitchFamily="49" charset="-122"/>
                <a:ea typeface="黑体" pitchFamily="49" charset="-122"/>
              </a:rPr>
              <a:t>如</a:t>
            </a:r>
            <a:r>
              <a:rPr lang="zh-CN" altLang="en-US" sz="2000" dirty="0" smtClean="0">
                <a:latin typeface="黑体" pitchFamily="49" charset="-122"/>
                <a:ea typeface="黑体" pitchFamily="49" charset="-122"/>
              </a:rPr>
              <a:t>果探测到的目标是一个运动的斑点目标，无法通过纹理和轮廓信息来识别出它的类型，那么可以借助它的背景环境来判</a:t>
            </a:r>
            <a:r>
              <a:rPr lang="zh-CN" altLang="en-US" sz="2000" dirty="0" smtClean="0">
                <a:latin typeface="黑体" pitchFamily="49" charset="-122"/>
                <a:ea typeface="黑体" pitchFamily="49" charset="-122"/>
              </a:rPr>
              <a:t>断</a:t>
            </a:r>
            <a:endParaRPr lang="en-US" altLang="zh-CN" sz="2000" dirty="0" smtClean="0">
              <a:latin typeface="黑体" pitchFamily="49" charset="-122"/>
              <a:ea typeface="黑体" pitchFamily="49" charset="-122"/>
            </a:endParaRPr>
          </a:p>
          <a:p>
            <a:pPr lvl="2" eaLnBrk="1" hangingPunct="1">
              <a:lnSpc>
                <a:spcPct val="200000"/>
              </a:lnSpc>
              <a:buSzPct val="40000"/>
            </a:pPr>
            <a:r>
              <a:rPr lang="zh-CN" altLang="en-US" sz="2000" dirty="0" smtClean="0">
                <a:solidFill>
                  <a:srgbClr val="FF0000"/>
                </a:solidFill>
                <a:latin typeface="黑体" pitchFamily="49" charset="-122"/>
                <a:ea typeface="黑体" pitchFamily="49" charset="-122"/>
              </a:rPr>
              <a:t>例</a:t>
            </a:r>
            <a:r>
              <a:rPr lang="zh-CN" altLang="en-US" sz="2000" dirty="0" smtClean="0">
                <a:solidFill>
                  <a:srgbClr val="FF0000"/>
                </a:solidFill>
                <a:latin typeface="黑体" pitchFamily="49" charset="-122"/>
                <a:ea typeface="黑体" pitchFamily="49" charset="-122"/>
              </a:rPr>
              <a:t>如</a:t>
            </a:r>
            <a:r>
              <a:rPr lang="zh-CN" altLang="en-US" sz="2000" dirty="0" smtClean="0">
                <a:solidFill>
                  <a:srgbClr val="FF0000"/>
                </a:solidFill>
                <a:latin typeface="黑体" pitchFamily="49" charset="-122"/>
                <a:ea typeface="黑体" pitchFamily="49" charset="-122"/>
              </a:rPr>
              <a:t>：</a:t>
            </a:r>
            <a:endParaRPr lang="en-US" altLang="zh-CN" sz="2000" dirty="0" smtClean="0">
              <a:solidFill>
                <a:srgbClr val="FF0000"/>
              </a:solidFill>
              <a:latin typeface="黑体" pitchFamily="49" charset="-122"/>
              <a:ea typeface="黑体" pitchFamily="49" charset="-122"/>
            </a:endParaRPr>
          </a:p>
          <a:p>
            <a:pPr lvl="3" eaLnBrk="1" hangingPunct="1">
              <a:lnSpc>
                <a:spcPct val="200000"/>
              </a:lnSpc>
              <a:buSzPct val="40000"/>
            </a:pPr>
            <a:r>
              <a:rPr lang="zh-CN" altLang="en-US" sz="1800" dirty="0" smtClean="0">
                <a:solidFill>
                  <a:srgbClr val="008000"/>
                </a:solidFill>
                <a:latin typeface="黑体" pitchFamily="49" charset="-122"/>
                <a:ea typeface="黑体" pitchFamily="49" charset="-122"/>
              </a:rPr>
              <a:t>如</a:t>
            </a:r>
            <a:r>
              <a:rPr lang="zh-CN" altLang="en-US" sz="1800" dirty="0" smtClean="0">
                <a:solidFill>
                  <a:srgbClr val="008000"/>
                </a:solidFill>
                <a:latin typeface="黑体" pitchFamily="49" charset="-122"/>
                <a:ea typeface="黑体" pitchFamily="49" charset="-122"/>
              </a:rPr>
              <a:t>果它出现中一条公路上，它的合理概率就是一辆</a:t>
            </a:r>
            <a:r>
              <a:rPr lang="zh-CN" altLang="en-US" sz="1800" dirty="0" smtClean="0">
                <a:solidFill>
                  <a:srgbClr val="008000"/>
                </a:solidFill>
                <a:latin typeface="黑体" pitchFamily="49" charset="-122"/>
                <a:ea typeface="黑体" pitchFamily="49" charset="-122"/>
              </a:rPr>
              <a:t>车</a:t>
            </a:r>
            <a:endParaRPr lang="en-US" altLang="zh-CN" sz="1800" dirty="0" smtClean="0">
              <a:solidFill>
                <a:srgbClr val="008000"/>
              </a:solidFill>
              <a:latin typeface="黑体" pitchFamily="49" charset="-122"/>
              <a:ea typeface="黑体" pitchFamily="49" charset="-122"/>
            </a:endParaRPr>
          </a:p>
          <a:p>
            <a:pPr lvl="3" eaLnBrk="1" hangingPunct="1">
              <a:lnSpc>
                <a:spcPct val="200000"/>
              </a:lnSpc>
              <a:buSzPct val="40000"/>
            </a:pPr>
            <a:r>
              <a:rPr lang="zh-CN" altLang="en-US" sz="1800" dirty="0" smtClean="0">
                <a:solidFill>
                  <a:srgbClr val="008000"/>
                </a:solidFill>
                <a:latin typeface="黑体" pitchFamily="49" charset="-122"/>
                <a:ea typeface="黑体" pitchFamily="49" charset="-122"/>
              </a:rPr>
              <a:t>如</a:t>
            </a:r>
            <a:r>
              <a:rPr lang="zh-CN" altLang="en-US" sz="1800" dirty="0" smtClean="0">
                <a:solidFill>
                  <a:srgbClr val="008000"/>
                </a:solidFill>
                <a:latin typeface="黑体" pitchFamily="49" charset="-122"/>
                <a:ea typeface="黑体" pitchFamily="49" charset="-122"/>
              </a:rPr>
              <a:t>果它在湖泊中就可能是一艘</a:t>
            </a:r>
            <a:r>
              <a:rPr lang="zh-CN" altLang="en-US" sz="1800" dirty="0" smtClean="0">
                <a:solidFill>
                  <a:srgbClr val="008000"/>
                </a:solidFill>
                <a:latin typeface="黑体" pitchFamily="49" charset="-122"/>
                <a:ea typeface="黑体" pitchFamily="49" charset="-122"/>
              </a:rPr>
              <a:t>船</a:t>
            </a:r>
            <a:endParaRPr lang="en-US" altLang="zh-CN" sz="1800" dirty="0" smtClean="0">
              <a:solidFill>
                <a:srgbClr val="008000"/>
              </a:solidFill>
              <a:latin typeface="黑体" pitchFamily="49" charset="-122"/>
              <a:ea typeface="黑体" pitchFamily="49" charset="-122"/>
            </a:endParaRPr>
          </a:p>
          <a:p>
            <a:pPr lvl="3" eaLnBrk="1" hangingPunct="1">
              <a:lnSpc>
                <a:spcPct val="200000"/>
              </a:lnSpc>
              <a:buSzPct val="40000"/>
            </a:pPr>
            <a:r>
              <a:rPr lang="zh-CN" altLang="en-US" sz="1800" dirty="0" smtClean="0">
                <a:solidFill>
                  <a:srgbClr val="008000"/>
                </a:solidFill>
                <a:latin typeface="黑体" pitchFamily="49" charset="-122"/>
                <a:ea typeface="黑体" pitchFamily="49" charset="-122"/>
              </a:rPr>
              <a:t>如</a:t>
            </a:r>
            <a:r>
              <a:rPr lang="zh-CN" altLang="en-US" sz="1800" dirty="0" smtClean="0">
                <a:solidFill>
                  <a:srgbClr val="008000"/>
                </a:solidFill>
                <a:latin typeface="黑体" pitchFamily="49" charset="-122"/>
                <a:ea typeface="黑体" pitchFamily="49" charset="-122"/>
              </a:rPr>
              <a:t>果在天空中，就可能是飞机或是飞鸟</a:t>
            </a:r>
            <a:r>
              <a:rPr lang="en-US" altLang="zh-CN" sz="1800" dirty="0" smtClean="0">
                <a:solidFill>
                  <a:srgbClr val="008000"/>
                </a:solidFill>
                <a:latin typeface="Times New Roman" pitchFamily="18" charset="0"/>
                <a:ea typeface="黑体" pitchFamily="49" charset="-122"/>
              </a:rPr>
              <a:t>……</a:t>
            </a:r>
            <a:r>
              <a:rPr lang="en-US" altLang="zh-CN" sz="1800" dirty="0" smtClean="0">
                <a:solidFill>
                  <a:srgbClr val="008000"/>
                </a:solidFill>
                <a:latin typeface="黑体" pitchFamily="49" charset="-122"/>
                <a:ea typeface="黑体" pitchFamily="49" charset="-122"/>
              </a:rPr>
              <a:t>.</a:t>
            </a:r>
          </a:p>
          <a:p>
            <a:pPr eaLnBrk="1" hangingPunct="1">
              <a:lnSpc>
                <a:spcPct val="115000"/>
              </a:lnSpc>
            </a:pPr>
            <a:endParaRPr lang="en-US" altLang="zh-CN" sz="2400" dirty="0" smtClean="0">
              <a:solidFill>
                <a:srgbClr val="008000"/>
              </a:solidFill>
            </a:endParaRPr>
          </a:p>
        </p:txBody>
      </p:sp>
      <p:sp>
        <p:nvSpPr>
          <p:cNvPr id="3" name="Text Box 3"/>
          <p:cNvSpPr txBox="1">
            <a:spLocks noChangeArrowheads="1"/>
          </p:cNvSpPr>
          <p:nvPr/>
        </p:nvSpPr>
        <p:spPr bwMode="auto">
          <a:xfrm>
            <a:off x="822325" y="174625"/>
            <a:ext cx="7543800" cy="641350"/>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600" dirty="0" smtClean="0">
                <a:solidFill>
                  <a:srgbClr val="FF0000"/>
                </a:solidFill>
              </a:rPr>
              <a:t>目标检测与跟</a:t>
            </a:r>
            <a:r>
              <a:rPr lang="zh-CN" altLang="en-US" sz="3600" dirty="0" smtClean="0">
                <a:solidFill>
                  <a:srgbClr val="FF0000"/>
                </a:solidFill>
              </a:rPr>
              <a:t>踪的基本概念与术语</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46150" y="177800"/>
            <a:ext cx="6215063" cy="674688"/>
          </a:xfrm>
        </p:spPr>
        <p:txBody>
          <a:bodyPr/>
          <a:lstStyle/>
          <a:p>
            <a:pPr eaLnBrk="1" hangingPunct="1">
              <a:defRPr/>
            </a:pPr>
            <a:r>
              <a:rPr lang="zh-CN" altLang="en-US" sz="3200" dirty="0" smtClean="0">
                <a:solidFill>
                  <a:srgbClr val="0000FF"/>
                </a:solidFill>
                <a:ea typeface="黑体" pitchFamily="49" charset="-122"/>
              </a:rPr>
              <a:t>用于描述目标的术</a:t>
            </a:r>
            <a:r>
              <a:rPr lang="zh-CN" altLang="en-US" sz="3200" dirty="0" smtClean="0">
                <a:solidFill>
                  <a:srgbClr val="0000FF"/>
                </a:solidFill>
                <a:ea typeface="黑体" pitchFamily="49" charset="-122"/>
              </a:rPr>
              <a:t>语</a:t>
            </a:r>
            <a:endParaRPr lang="en-US" altLang="zh-CN" sz="3200" dirty="0" smtClean="0">
              <a:solidFill>
                <a:srgbClr val="0000FF"/>
              </a:solidFill>
              <a:ea typeface="黑体" pitchFamily="49" charset="-122"/>
            </a:endParaRPr>
          </a:p>
        </p:txBody>
      </p:sp>
      <p:sp>
        <p:nvSpPr>
          <p:cNvPr id="31747" name="Rectangle 3"/>
          <p:cNvSpPr>
            <a:spLocks noGrp="1" noChangeArrowheads="1"/>
          </p:cNvSpPr>
          <p:nvPr>
            <p:ph type="body" idx="1"/>
          </p:nvPr>
        </p:nvSpPr>
        <p:spPr>
          <a:xfrm>
            <a:off x="323850" y="1201738"/>
            <a:ext cx="8382000" cy="5454650"/>
          </a:xfrm>
        </p:spPr>
        <p:txBody>
          <a:bodyPr/>
          <a:lstStyle/>
          <a:p>
            <a:pPr eaLnBrk="1" hangingPunct="1">
              <a:lnSpc>
                <a:spcPct val="120000"/>
              </a:lnSpc>
              <a:spcBef>
                <a:spcPct val="5000"/>
              </a:spcBef>
              <a:buSzPct val="80000"/>
              <a:buFont typeface="Wingdings" pitchFamily="2" charset="2"/>
              <a:buChar char="v"/>
            </a:pPr>
            <a:r>
              <a:rPr lang="zh-CN" altLang="en-US" sz="2400" dirty="0" smtClean="0">
                <a:solidFill>
                  <a:srgbClr val="CC0066"/>
                </a:solidFill>
                <a:latin typeface="黑体" pitchFamily="49" charset="-122"/>
                <a:ea typeface="黑体" pitchFamily="49" charset="-122"/>
              </a:rPr>
              <a:t>目标截获</a:t>
            </a:r>
            <a:r>
              <a:rPr lang="en-US" altLang="zh-CN" sz="2400" dirty="0" smtClean="0">
                <a:latin typeface="黑体" pitchFamily="49" charset="-122"/>
                <a:ea typeface="黑体" pitchFamily="49" charset="-122"/>
              </a:rPr>
              <a:t>(</a:t>
            </a:r>
            <a:r>
              <a:rPr lang="en-US" altLang="zh-CN" sz="2400" dirty="0" smtClean="0">
                <a:latin typeface="Times New Roman" pitchFamily="18" charset="0"/>
                <a:ea typeface="黑体" pitchFamily="49" charset="-122"/>
                <a:cs typeface="Times New Roman" pitchFamily="18" charset="0"/>
              </a:rPr>
              <a:t>Target Acquisition</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a:t>
            </a:r>
          </a:p>
          <a:p>
            <a:pPr lvl="1" eaLnBrk="1" hangingPunct="1">
              <a:spcBef>
                <a:spcPct val="5000"/>
              </a:spcBef>
            </a:pPr>
            <a:r>
              <a:rPr lang="zh-CN" altLang="en-US" sz="2000" dirty="0" smtClean="0">
                <a:latin typeface="黑体" pitchFamily="49" charset="-122"/>
                <a:ea typeface="黑体" pitchFamily="49" charset="-122"/>
              </a:rPr>
              <a:t>将</a:t>
            </a:r>
            <a:r>
              <a:rPr lang="zh-CN" altLang="en-US" sz="2000" dirty="0" smtClean="0">
                <a:latin typeface="黑体" pitchFamily="49" charset="-122"/>
                <a:ea typeface="黑体" pitchFamily="49" charset="-122"/>
              </a:rPr>
              <a:t>位置不明确的目标图像定位，并按所期望的水平辨别它的整个过程。</a:t>
            </a:r>
          </a:p>
          <a:p>
            <a:pPr lvl="1" eaLnBrk="1" hangingPunct="1">
              <a:spcBef>
                <a:spcPct val="5000"/>
              </a:spcBef>
            </a:pPr>
            <a:r>
              <a:rPr lang="zh-CN" altLang="en-US" sz="2000" dirty="0" smtClean="0">
                <a:latin typeface="黑体" pitchFamily="49" charset="-122"/>
                <a:ea typeface="黑体" pitchFamily="49" charset="-122"/>
              </a:rPr>
              <a:t>目</a:t>
            </a:r>
            <a:r>
              <a:rPr lang="zh-CN" altLang="en-US" sz="2000" dirty="0" smtClean="0">
                <a:latin typeface="黑体" pitchFamily="49" charset="-122"/>
                <a:ea typeface="黑体" pitchFamily="49" charset="-122"/>
              </a:rPr>
              <a:t>标获取包括</a:t>
            </a:r>
            <a:r>
              <a:rPr lang="zh-CN" altLang="en-US" sz="2000" dirty="0" smtClean="0">
                <a:solidFill>
                  <a:srgbClr val="0000FF"/>
                </a:solidFill>
                <a:latin typeface="黑体" pitchFamily="49" charset="-122"/>
                <a:ea typeface="黑体" pitchFamily="49" charset="-122"/>
              </a:rPr>
              <a:t>搜寻过程</a:t>
            </a:r>
            <a:r>
              <a:rPr lang="zh-CN" altLang="en-US" sz="2000" dirty="0" smtClean="0">
                <a:latin typeface="黑体" pitchFamily="49" charset="-122"/>
                <a:ea typeface="黑体" pitchFamily="49" charset="-122"/>
              </a:rPr>
              <a:t>和</a:t>
            </a:r>
            <a:r>
              <a:rPr lang="zh-CN" altLang="en-US" sz="2000" dirty="0" smtClean="0">
                <a:solidFill>
                  <a:srgbClr val="0000FF"/>
                </a:solidFill>
                <a:latin typeface="黑体" pitchFamily="49" charset="-122"/>
                <a:ea typeface="黑体" pitchFamily="49" charset="-122"/>
              </a:rPr>
              <a:t>辨别过</a:t>
            </a:r>
            <a:r>
              <a:rPr lang="zh-CN" altLang="en-US" sz="2000" dirty="0" smtClean="0">
                <a:solidFill>
                  <a:srgbClr val="0000FF"/>
                </a:solidFill>
                <a:latin typeface="黑体" pitchFamily="49" charset="-122"/>
                <a:ea typeface="黑体" pitchFamily="49" charset="-122"/>
              </a:rPr>
              <a:t>程</a:t>
            </a:r>
            <a:endParaRPr lang="en-US" altLang="zh-CN" sz="2000" dirty="0" smtClean="0">
              <a:latin typeface="黑体" pitchFamily="49" charset="-122"/>
              <a:ea typeface="黑体" pitchFamily="49" charset="-122"/>
            </a:endParaRPr>
          </a:p>
          <a:p>
            <a:pPr lvl="2" eaLnBrk="1" hangingPunct="1">
              <a:spcBef>
                <a:spcPct val="5000"/>
              </a:spcBef>
            </a:pPr>
            <a:r>
              <a:rPr lang="zh-CN" altLang="en-US" sz="1600" dirty="0" smtClean="0">
                <a:solidFill>
                  <a:srgbClr val="FF0000"/>
                </a:solidFill>
                <a:latin typeface="黑体" pitchFamily="49" charset="-122"/>
                <a:ea typeface="黑体" pitchFamily="49" charset="-122"/>
              </a:rPr>
              <a:t>搜</a:t>
            </a:r>
            <a:r>
              <a:rPr lang="zh-CN" altLang="en-US" sz="1600" dirty="0" smtClean="0">
                <a:solidFill>
                  <a:srgbClr val="FF0000"/>
                </a:solidFill>
                <a:latin typeface="黑体" pitchFamily="49" charset="-122"/>
                <a:ea typeface="黑体" pitchFamily="49" charset="-122"/>
              </a:rPr>
              <a:t>寻过程的结果是确定目标的位</a:t>
            </a:r>
            <a:r>
              <a:rPr lang="zh-CN" altLang="en-US" sz="1600" dirty="0" smtClean="0">
                <a:solidFill>
                  <a:srgbClr val="FF0000"/>
                </a:solidFill>
                <a:latin typeface="黑体" pitchFamily="49" charset="-122"/>
                <a:ea typeface="黑体" pitchFamily="49" charset="-122"/>
              </a:rPr>
              <a:t>置</a:t>
            </a:r>
            <a:endParaRPr lang="en-US" altLang="zh-CN" sz="1600" dirty="0" smtClean="0">
              <a:solidFill>
                <a:srgbClr val="FF0000"/>
              </a:solidFill>
              <a:latin typeface="黑体" pitchFamily="49" charset="-122"/>
              <a:ea typeface="黑体" pitchFamily="49" charset="-122"/>
            </a:endParaRPr>
          </a:p>
          <a:p>
            <a:pPr lvl="2" eaLnBrk="1" hangingPunct="1">
              <a:spcBef>
                <a:spcPct val="5000"/>
              </a:spcBef>
            </a:pPr>
            <a:r>
              <a:rPr lang="zh-CN" altLang="en-US" sz="1600" dirty="0" smtClean="0">
                <a:solidFill>
                  <a:srgbClr val="FF0000"/>
                </a:solidFill>
                <a:latin typeface="黑体" pitchFamily="49" charset="-122"/>
                <a:ea typeface="黑体" pitchFamily="49" charset="-122"/>
              </a:rPr>
              <a:t>辨</a:t>
            </a:r>
            <a:r>
              <a:rPr lang="zh-CN" altLang="en-US" sz="1600" dirty="0" smtClean="0">
                <a:solidFill>
                  <a:srgbClr val="FF0000"/>
                </a:solidFill>
                <a:latin typeface="黑体" pitchFamily="49" charset="-122"/>
                <a:ea typeface="黑体" pitchFamily="49" charset="-122"/>
              </a:rPr>
              <a:t>别过程的结果是目标是否被捕</a:t>
            </a:r>
            <a:r>
              <a:rPr lang="zh-CN" altLang="en-US" sz="1600" dirty="0" smtClean="0">
                <a:solidFill>
                  <a:srgbClr val="FF0000"/>
                </a:solidFill>
                <a:latin typeface="黑体" pitchFamily="49" charset="-122"/>
                <a:ea typeface="黑体" pitchFamily="49" charset="-122"/>
              </a:rPr>
              <a:t>获</a:t>
            </a:r>
          </a:p>
          <a:p>
            <a:pPr eaLnBrk="1" hangingPunct="1">
              <a:lnSpc>
                <a:spcPct val="120000"/>
              </a:lnSpc>
              <a:spcBef>
                <a:spcPct val="5000"/>
              </a:spcBef>
              <a:buSzPct val="80000"/>
              <a:buFont typeface="Wingdings" pitchFamily="2" charset="2"/>
              <a:buChar char="v"/>
            </a:pPr>
            <a:r>
              <a:rPr lang="zh-CN" altLang="en-US" sz="2400" dirty="0" smtClean="0">
                <a:solidFill>
                  <a:srgbClr val="CC0066"/>
                </a:solidFill>
                <a:latin typeface="黑体" pitchFamily="49" charset="-122"/>
                <a:ea typeface="黑体" pitchFamily="49" charset="-122"/>
              </a:rPr>
              <a:t>搜寻</a:t>
            </a:r>
            <a:r>
              <a:rPr lang="en-US" altLang="zh-CN" sz="2400" dirty="0" smtClean="0">
                <a:latin typeface="黑体" pitchFamily="49" charset="-122"/>
                <a:ea typeface="黑体" pitchFamily="49" charset="-122"/>
              </a:rPr>
              <a:t>(</a:t>
            </a:r>
            <a:r>
              <a:rPr lang="en-US" altLang="zh-CN" sz="2400" dirty="0" smtClean="0">
                <a:latin typeface="Times New Roman" pitchFamily="18" charset="0"/>
                <a:ea typeface="黑体" pitchFamily="49" charset="-122"/>
                <a:cs typeface="Times New Roman" pitchFamily="18" charset="0"/>
              </a:rPr>
              <a:t>Search</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a:t>
            </a:r>
          </a:p>
          <a:p>
            <a:pPr lvl="1" eaLnBrk="1" hangingPunct="1">
              <a:spcBef>
                <a:spcPct val="5000"/>
              </a:spcBef>
            </a:pPr>
            <a:r>
              <a:rPr lang="zh-CN" altLang="en-US" sz="2000" dirty="0" smtClean="0">
                <a:latin typeface="黑体" pitchFamily="49" charset="-122"/>
                <a:ea typeface="黑体" pitchFamily="49" charset="-122"/>
              </a:rPr>
              <a:t>利</a:t>
            </a:r>
            <a:r>
              <a:rPr lang="zh-CN" altLang="en-US" sz="2000" dirty="0" smtClean="0">
                <a:latin typeface="黑体" pitchFamily="49" charset="-122"/>
                <a:ea typeface="黑体" pitchFamily="49" charset="-122"/>
              </a:rPr>
              <a:t>用器件显示或肉眼视觉搜索含有潜在目标的景物，以定位捕获目标的过程。</a:t>
            </a:r>
          </a:p>
          <a:p>
            <a:pPr eaLnBrk="1" hangingPunct="1">
              <a:lnSpc>
                <a:spcPct val="120000"/>
              </a:lnSpc>
              <a:spcBef>
                <a:spcPct val="5000"/>
              </a:spcBef>
              <a:buSzPct val="80000"/>
              <a:buFont typeface="Wingdings" pitchFamily="2" charset="2"/>
              <a:buChar char="v"/>
            </a:pPr>
            <a:r>
              <a:rPr lang="zh-CN" altLang="en-US" sz="2400" dirty="0" smtClean="0">
                <a:solidFill>
                  <a:srgbClr val="CC0066"/>
                </a:solidFill>
                <a:latin typeface="黑体" pitchFamily="49" charset="-122"/>
                <a:ea typeface="黑体" pitchFamily="49" charset="-122"/>
              </a:rPr>
              <a:t>位置确定</a:t>
            </a:r>
            <a:r>
              <a:rPr lang="en-US" altLang="zh-CN" sz="2400" dirty="0" smtClean="0">
                <a:latin typeface="黑体" pitchFamily="49" charset="-122"/>
                <a:ea typeface="黑体" pitchFamily="49" charset="-122"/>
              </a:rPr>
              <a:t>(</a:t>
            </a:r>
            <a:r>
              <a:rPr lang="en-US" altLang="zh-CN" sz="2400" dirty="0" smtClean="0">
                <a:latin typeface="Times New Roman" pitchFamily="18" charset="0"/>
                <a:ea typeface="黑体" pitchFamily="49" charset="-122"/>
                <a:cs typeface="Times New Roman" pitchFamily="18" charset="0"/>
              </a:rPr>
              <a:t>Localize</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a:t>
            </a:r>
          </a:p>
          <a:p>
            <a:pPr lvl="1" eaLnBrk="1" hangingPunct="1">
              <a:spcBef>
                <a:spcPct val="5000"/>
              </a:spcBef>
            </a:pPr>
            <a:r>
              <a:rPr lang="zh-CN" altLang="en-US" sz="2000" dirty="0" smtClean="0">
                <a:latin typeface="黑体" pitchFamily="49" charset="-122"/>
                <a:ea typeface="黑体" pitchFamily="49" charset="-122"/>
              </a:rPr>
              <a:t>通</a:t>
            </a:r>
            <a:r>
              <a:rPr lang="zh-CN" altLang="en-US" sz="2000" dirty="0" smtClean="0">
                <a:latin typeface="黑体" pitchFamily="49" charset="-122"/>
                <a:ea typeface="黑体" pitchFamily="49" charset="-122"/>
              </a:rPr>
              <a:t>过搜寻过程确定出目标的位</a:t>
            </a:r>
            <a:r>
              <a:rPr lang="zh-CN" altLang="en-US" sz="2000" dirty="0" smtClean="0">
                <a:latin typeface="黑体" pitchFamily="49" charset="-122"/>
                <a:ea typeface="黑体" pitchFamily="49" charset="-122"/>
              </a:rPr>
              <a:t>置</a:t>
            </a:r>
            <a:endParaRPr lang="zh-CN" altLang="en-US" sz="2000" dirty="0" smtClean="0">
              <a:latin typeface="黑体" pitchFamily="49" charset="-122"/>
              <a:ea typeface="黑体" pitchFamily="49"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187325" y="981075"/>
            <a:ext cx="8726488" cy="5637213"/>
          </a:xfrm>
        </p:spPr>
        <p:txBody>
          <a:bodyPr/>
          <a:lstStyle/>
          <a:p>
            <a:pPr eaLnBrk="1" hangingPunct="1">
              <a:lnSpc>
                <a:spcPct val="95000"/>
              </a:lnSpc>
              <a:spcBef>
                <a:spcPct val="0"/>
              </a:spcBef>
              <a:spcAft>
                <a:spcPct val="30000"/>
              </a:spcAft>
              <a:buSzPct val="80000"/>
              <a:buFont typeface="Wingdings" pitchFamily="2" charset="2"/>
              <a:buChar char="v"/>
            </a:pPr>
            <a:r>
              <a:rPr lang="zh-CN" altLang="en-US" sz="2400" dirty="0" smtClean="0">
                <a:solidFill>
                  <a:srgbClr val="CC0066"/>
                </a:solidFill>
                <a:latin typeface="黑体" pitchFamily="49" charset="-122"/>
                <a:ea typeface="黑体" pitchFamily="49" charset="-122"/>
              </a:rPr>
              <a:t>辨别</a:t>
            </a:r>
            <a:r>
              <a:rPr lang="en-US" altLang="zh-CN" sz="2400" dirty="0" smtClean="0">
                <a:latin typeface="黑体" pitchFamily="49" charset="-122"/>
                <a:ea typeface="黑体" pitchFamily="49" charset="-122"/>
              </a:rPr>
              <a:t>(</a:t>
            </a:r>
            <a:r>
              <a:rPr lang="en-US" altLang="zh-CN" sz="2400" dirty="0" smtClean="0">
                <a:latin typeface="Times New Roman" pitchFamily="18" charset="0"/>
                <a:ea typeface="黑体" pitchFamily="49" charset="-122"/>
                <a:cs typeface="Times New Roman" pitchFamily="18" charset="0"/>
              </a:rPr>
              <a:t>Discrimination</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a:t>
            </a:r>
          </a:p>
          <a:p>
            <a:pPr eaLnBrk="1" hangingPunct="1">
              <a:lnSpc>
                <a:spcPct val="95000"/>
              </a:lnSpc>
              <a:spcAft>
                <a:spcPct val="30000"/>
              </a:spcAft>
              <a:buSzPct val="80000"/>
              <a:buFont typeface="Wingdings" pitchFamily="2" charset="2"/>
              <a:buNone/>
            </a:pPr>
            <a:r>
              <a:rPr lang="zh-CN" altLang="en-US" sz="2400" dirty="0" smtClean="0">
                <a:latin typeface="黑体" pitchFamily="49" charset="-122"/>
                <a:ea typeface="黑体" pitchFamily="49" charset="-122"/>
              </a:rPr>
              <a:t>  物体</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目标</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在被观察者所察觉的细节量的基础上确定看得清的程度。辨别的等级分为探测、识别、确认</a:t>
            </a:r>
          </a:p>
          <a:p>
            <a:pPr eaLnBrk="1" hangingPunct="1">
              <a:lnSpc>
                <a:spcPct val="95000"/>
              </a:lnSpc>
              <a:spcAft>
                <a:spcPct val="30000"/>
              </a:spcAft>
              <a:buSzPct val="80000"/>
              <a:buFont typeface="Wingdings" pitchFamily="2" charset="2"/>
              <a:buChar char="v"/>
            </a:pPr>
            <a:r>
              <a:rPr lang="zh-CN" altLang="en-US" sz="2400" dirty="0" smtClean="0">
                <a:solidFill>
                  <a:srgbClr val="CC0066"/>
                </a:solidFill>
                <a:latin typeface="黑体" pitchFamily="49" charset="-122"/>
                <a:ea typeface="黑体" pitchFamily="49" charset="-122"/>
              </a:rPr>
              <a:t>探测</a:t>
            </a:r>
            <a:r>
              <a:rPr lang="en-US" altLang="zh-CN" sz="2400" dirty="0" smtClean="0">
                <a:latin typeface="黑体" pitchFamily="49" charset="-122"/>
                <a:ea typeface="黑体" pitchFamily="49" charset="-122"/>
              </a:rPr>
              <a:t>(</a:t>
            </a:r>
            <a:r>
              <a:rPr lang="en-US" altLang="zh-CN" sz="2400" dirty="0" smtClean="0">
                <a:latin typeface="Times New Roman" pitchFamily="18" charset="0"/>
                <a:ea typeface="黑体" pitchFamily="49" charset="-122"/>
                <a:cs typeface="Times New Roman" pitchFamily="18" charset="0"/>
              </a:rPr>
              <a:t>Detection</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a:t>
            </a:r>
          </a:p>
          <a:p>
            <a:pPr eaLnBrk="1" hangingPunct="1">
              <a:lnSpc>
                <a:spcPct val="95000"/>
              </a:lnSpc>
              <a:spcBef>
                <a:spcPct val="0"/>
              </a:spcBef>
              <a:spcAft>
                <a:spcPct val="30000"/>
              </a:spcAft>
              <a:buSzPct val="80000"/>
              <a:buFont typeface="Wingdings" pitchFamily="2" charset="2"/>
              <a:buNone/>
            </a:pPr>
            <a:r>
              <a:rPr lang="zh-CN" altLang="en-US" sz="2400" dirty="0" smtClean="0">
                <a:latin typeface="黑体" pitchFamily="49" charset="-122"/>
                <a:ea typeface="黑体" pitchFamily="49" charset="-122"/>
              </a:rPr>
              <a:t>  分为</a:t>
            </a:r>
            <a:r>
              <a:rPr lang="zh-CN" altLang="en-US" sz="2400" dirty="0" smtClean="0">
                <a:solidFill>
                  <a:srgbClr val="008000"/>
                </a:solidFill>
                <a:latin typeface="黑体" pitchFamily="49" charset="-122"/>
                <a:ea typeface="黑体" pitchFamily="49" charset="-122"/>
              </a:rPr>
              <a:t>纯探测</a:t>
            </a:r>
            <a:r>
              <a:rPr lang="zh-CN" altLang="en-US" sz="2400" dirty="0" smtClean="0">
                <a:latin typeface="黑体" pitchFamily="49" charset="-122"/>
                <a:ea typeface="黑体" pitchFamily="49" charset="-122"/>
              </a:rPr>
              <a:t>和</a:t>
            </a:r>
            <a:r>
              <a:rPr lang="zh-CN" altLang="en-US" sz="2400" dirty="0" smtClean="0">
                <a:solidFill>
                  <a:srgbClr val="008000"/>
                </a:solidFill>
                <a:latin typeface="黑体" pitchFamily="49" charset="-122"/>
                <a:ea typeface="黑体" pitchFamily="49" charset="-122"/>
              </a:rPr>
              <a:t>辨别探测</a:t>
            </a:r>
            <a:r>
              <a:rPr lang="zh-CN" altLang="en-US" sz="2400" dirty="0" smtClean="0">
                <a:latin typeface="黑体" pitchFamily="49" charset="-122"/>
                <a:ea typeface="黑体" pitchFamily="49" charset="-122"/>
              </a:rPr>
              <a:t>。纯探测是在局部均匀的背景下察觉一个物体；而在完成辨别探测时，需要认出某些外形或形状，以便将军事目标从背景中的杂乱物体里区别出来。</a:t>
            </a:r>
          </a:p>
          <a:p>
            <a:pPr eaLnBrk="1" hangingPunct="1">
              <a:lnSpc>
                <a:spcPct val="95000"/>
              </a:lnSpc>
              <a:buSzPct val="80000"/>
              <a:buFont typeface="Wingdings" pitchFamily="2" charset="2"/>
              <a:buChar char="v"/>
            </a:pPr>
            <a:r>
              <a:rPr lang="zh-CN" altLang="en-US" sz="2400" dirty="0" smtClean="0">
                <a:solidFill>
                  <a:srgbClr val="CC0066"/>
                </a:solidFill>
                <a:latin typeface="黑体" pitchFamily="49" charset="-122"/>
                <a:ea typeface="黑体" pitchFamily="49" charset="-122"/>
              </a:rPr>
              <a:t>识别</a:t>
            </a:r>
            <a:r>
              <a:rPr lang="en-US" altLang="zh-CN" sz="2400" dirty="0" smtClean="0">
                <a:latin typeface="黑体" pitchFamily="49" charset="-122"/>
                <a:ea typeface="黑体" pitchFamily="49" charset="-122"/>
              </a:rPr>
              <a:t>(</a:t>
            </a:r>
            <a:r>
              <a:rPr lang="en-US" altLang="zh-CN" sz="2400" dirty="0" smtClean="0">
                <a:latin typeface="Times New Roman" pitchFamily="18" charset="0"/>
                <a:ea typeface="黑体" pitchFamily="49" charset="-122"/>
                <a:cs typeface="Times New Roman" pitchFamily="18" charset="0"/>
              </a:rPr>
              <a:t>Recognition</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a:t>
            </a:r>
          </a:p>
          <a:p>
            <a:pPr eaLnBrk="1" hangingPunct="1">
              <a:lnSpc>
                <a:spcPct val="95000"/>
              </a:lnSpc>
              <a:buSzPct val="80000"/>
              <a:buFont typeface="Wingdings" pitchFamily="2" charset="2"/>
              <a:buNone/>
            </a:pPr>
            <a:r>
              <a:rPr lang="zh-CN" altLang="en-US" sz="2400" dirty="0" smtClean="0">
                <a:latin typeface="黑体" pitchFamily="49" charset="-122"/>
                <a:ea typeface="黑体" pitchFamily="49" charset="-122"/>
              </a:rPr>
              <a:t>  能辨别出目标属于哪一</a:t>
            </a:r>
            <a:r>
              <a:rPr lang="zh-CN" altLang="en-US" sz="2400" dirty="0" smtClean="0">
                <a:solidFill>
                  <a:srgbClr val="008000"/>
                </a:solidFill>
                <a:latin typeface="黑体" pitchFamily="49" charset="-122"/>
                <a:ea typeface="黑体" pitchFamily="49" charset="-122"/>
              </a:rPr>
              <a:t>类型</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坦克、车辆、人、飞机等</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a:t>
            </a:r>
          </a:p>
          <a:p>
            <a:pPr eaLnBrk="1" hangingPunct="1">
              <a:lnSpc>
                <a:spcPct val="95000"/>
              </a:lnSpc>
              <a:buSzPct val="80000"/>
              <a:buFont typeface="Wingdings" pitchFamily="2" charset="2"/>
              <a:buChar char="v"/>
            </a:pPr>
            <a:r>
              <a:rPr lang="zh-CN" altLang="en-US" sz="2400" dirty="0" smtClean="0">
                <a:solidFill>
                  <a:srgbClr val="CC0066"/>
                </a:solidFill>
                <a:latin typeface="黑体" pitchFamily="49" charset="-122"/>
                <a:ea typeface="黑体" pitchFamily="49" charset="-122"/>
              </a:rPr>
              <a:t>确认</a:t>
            </a:r>
            <a:r>
              <a:rPr lang="en-US" altLang="zh-CN" sz="2400" dirty="0" smtClean="0">
                <a:latin typeface="黑体" pitchFamily="49" charset="-122"/>
                <a:ea typeface="黑体" pitchFamily="49" charset="-122"/>
              </a:rPr>
              <a:t>(</a:t>
            </a:r>
            <a:r>
              <a:rPr lang="en-US" altLang="zh-CN" sz="2400" dirty="0" smtClean="0">
                <a:latin typeface="Times New Roman" pitchFamily="18" charset="0"/>
                <a:ea typeface="黑体" pitchFamily="49" charset="-122"/>
                <a:cs typeface="Times New Roman" pitchFamily="18" charset="0"/>
              </a:rPr>
              <a:t>Identification</a:t>
            </a:r>
            <a:r>
              <a:rPr lang="en-US" altLang="zh-CN" sz="2400" dirty="0" smtClean="0">
                <a:latin typeface="黑体" pitchFamily="49" charset="-122"/>
                <a:ea typeface="黑体" pitchFamily="49" charset="-122"/>
              </a:rPr>
              <a:t>)</a:t>
            </a:r>
            <a:r>
              <a:rPr lang="zh-CN" altLang="en-US" sz="2400" dirty="0" smtClean="0">
                <a:latin typeface="黑体" pitchFamily="49" charset="-122"/>
                <a:ea typeface="黑体" pitchFamily="49" charset="-122"/>
              </a:rPr>
              <a:t>：</a:t>
            </a:r>
          </a:p>
          <a:p>
            <a:pPr eaLnBrk="1" hangingPunct="1">
              <a:lnSpc>
                <a:spcPct val="95000"/>
              </a:lnSpc>
              <a:buSzPct val="80000"/>
              <a:buFont typeface="Wingdings" pitchFamily="2" charset="2"/>
              <a:buNone/>
            </a:pPr>
            <a:r>
              <a:rPr lang="zh-CN" altLang="en-US" sz="2400" dirty="0" smtClean="0">
                <a:latin typeface="黑体" pitchFamily="49" charset="-122"/>
                <a:ea typeface="黑体" pitchFamily="49" charset="-122"/>
              </a:rPr>
              <a:t>  能认出目标，并能够清晰地确定其类型（如</a:t>
            </a:r>
            <a:r>
              <a:rPr lang="en-US" altLang="zh-CN" sz="2400" dirty="0" smtClean="0">
                <a:latin typeface="黑体" pitchFamily="49" charset="-122"/>
                <a:ea typeface="黑体" pitchFamily="49" charset="-122"/>
              </a:rPr>
              <a:t>T52</a:t>
            </a:r>
            <a:r>
              <a:rPr lang="zh-CN" altLang="en-US" sz="2400" dirty="0" smtClean="0">
                <a:latin typeface="黑体" pitchFamily="49" charset="-122"/>
                <a:ea typeface="黑体" pitchFamily="49" charset="-122"/>
              </a:rPr>
              <a:t>坦克、吉普车、歼</a:t>
            </a:r>
            <a:r>
              <a:rPr lang="en-US" altLang="zh-CN" sz="2400" dirty="0" smtClean="0">
                <a:latin typeface="黑体" pitchFamily="49" charset="-122"/>
                <a:ea typeface="黑体" pitchFamily="49" charset="-122"/>
              </a:rPr>
              <a:t>10</a:t>
            </a:r>
            <a:r>
              <a:rPr lang="zh-CN" altLang="en-US" sz="2400" dirty="0" smtClean="0">
                <a:latin typeface="黑体" pitchFamily="49" charset="-122"/>
                <a:ea typeface="黑体" pitchFamily="49" charset="-122"/>
              </a:rPr>
              <a:t>飞机）。</a:t>
            </a:r>
            <a:endParaRPr lang="zh-CN" altLang="en-US" sz="2400" dirty="0" smtClean="0"/>
          </a:p>
        </p:txBody>
      </p:sp>
      <p:sp>
        <p:nvSpPr>
          <p:cNvPr id="3" name="Rectangle 2"/>
          <p:cNvSpPr>
            <a:spLocks noGrp="1" noChangeArrowheads="1"/>
          </p:cNvSpPr>
          <p:nvPr>
            <p:ph type="title"/>
          </p:nvPr>
        </p:nvSpPr>
        <p:spPr>
          <a:xfrm>
            <a:off x="946150" y="177800"/>
            <a:ext cx="6215063" cy="674688"/>
          </a:xfrm>
        </p:spPr>
        <p:txBody>
          <a:bodyPr/>
          <a:lstStyle/>
          <a:p>
            <a:pPr eaLnBrk="1" hangingPunct="1">
              <a:defRPr/>
            </a:pPr>
            <a:r>
              <a:rPr lang="zh-CN" altLang="en-US" sz="3200" dirty="0" smtClean="0">
                <a:solidFill>
                  <a:srgbClr val="0000FF"/>
                </a:solidFill>
                <a:ea typeface="黑体" pitchFamily="49" charset="-122"/>
              </a:rPr>
              <a:t>用于描述目标的术</a:t>
            </a:r>
            <a:r>
              <a:rPr lang="zh-CN" altLang="en-US" sz="3200" dirty="0" smtClean="0">
                <a:solidFill>
                  <a:srgbClr val="0000FF"/>
                </a:solidFill>
                <a:ea typeface="黑体" pitchFamily="49" charset="-122"/>
              </a:rPr>
              <a:t>语</a:t>
            </a:r>
            <a:endParaRPr lang="en-US" altLang="zh-CN" sz="3200" dirty="0" smtClean="0">
              <a:solidFill>
                <a:srgbClr val="0000FF"/>
              </a:solidFill>
              <a:ea typeface="黑体" pitchFamily="49"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xfrm>
            <a:off x="179388" y="1295400"/>
            <a:ext cx="8810625" cy="4953000"/>
          </a:xfrm>
        </p:spPr>
        <p:txBody>
          <a:bodyPr/>
          <a:lstStyle/>
          <a:p>
            <a:pPr eaLnBrk="1" hangingPunct="1"/>
            <a:r>
              <a:rPr lang="zh-CN" altLang="en-US" sz="2400" dirty="0" smtClean="0">
                <a:solidFill>
                  <a:srgbClr val="CC0066"/>
                </a:solidFill>
                <a:latin typeface="黑体" pitchFamily="49" charset="-122"/>
                <a:ea typeface="黑体" pitchFamily="49" charset="-122"/>
              </a:rPr>
              <a:t>目标</a:t>
            </a:r>
            <a:r>
              <a:rPr lang="zh-CN" altLang="en-US" sz="2400" dirty="0" smtClean="0">
                <a:latin typeface="黑体" pitchFamily="49" charset="-122"/>
                <a:ea typeface="黑体" pitchFamily="49" charset="-122"/>
              </a:rPr>
              <a:t>：指一个待探测、定位、识别和确认的物体。</a:t>
            </a:r>
          </a:p>
          <a:p>
            <a:pPr eaLnBrk="1" hangingPunct="1"/>
            <a:r>
              <a:rPr lang="zh-CN" altLang="en-US" sz="2400" dirty="0" smtClean="0">
                <a:solidFill>
                  <a:srgbClr val="CC0066"/>
                </a:solidFill>
                <a:latin typeface="黑体" pitchFamily="49" charset="-122"/>
                <a:ea typeface="黑体" pitchFamily="49" charset="-122"/>
              </a:rPr>
              <a:t>背景</a:t>
            </a:r>
            <a:r>
              <a:rPr lang="zh-CN" altLang="en-US" sz="2400" dirty="0" smtClean="0">
                <a:latin typeface="黑体" pitchFamily="49" charset="-122"/>
                <a:ea typeface="黑体" pitchFamily="49" charset="-122"/>
              </a:rPr>
              <a:t>：指反衬目标的任意的辐射分布。</a:t>
            </a:r>
          </a:p>
          <a:p>
            <a:pPr eaLnBrk="1" hangingPunct="1"/>
            <a:r>
              <a:rPr lang="zh-CN" altLang="en-US" sz="2400" dirty="0" smtClean="0">
                <a:solidFill>
                  <a:srgbClr val="CC0066"/>
                </a:solidFill>
                <a:latin typeface="黑体" pitchFamily="49" charset="-122"/>
                <a:ea typeface="黑体" pitchFamily="49" charset="-122"/>
              </a:rPr>
              <a:t>目标特征</a:t>
            </a:r>
            <a:r>
              <a:rPr lang="zh-CN" altLang="en-US" sz="2400" dirty="0" smtClean="0">
                <a:latin typeface="黑体" pitchFamily="49" charset="-122"/>
                <a:ea typeface="黑体" pitchFamily="49" charset="-122"/>
              </a:rPr>
              <a:t>：</a:t>
            </a:r>
          </a:p>
          <a:p>
            <a:pPr lvl="1" eaLnBrk="1" hangingPunct="1"/>
            <a:r>
              <a:rPr lang="zh-CN" altLang="en-US" sz="2000" dirty="0" smtClean="0">
                <a:latin typeface="黑体" pitchFamily="49" charset="-122"/>
                <a:ea typeface="黑体" pitchFamily="49" charset="-122"/>
              </a:rPr>
              <a:t>是把目标从背景中区别出来的空间、光谱和强度的形貌</a:t>
            </a:r>
          </a:p>
          <a:p>
            <a:pPr eaLnBrk="1" hangingPunct="1">
              <a:spcBef>
                <a:spcPct val="40000"/>
              </a:spcBef>
              <a:spcAft>
                <a:spcPct val="35000"/>
              </a:spcAft>
            </a:pPr>
            <a:r>
              <a:rPr lang="zh-CN" altLang="en-US" sz="2400" dirty="0" smtClean="0">
                <a:solidFill>
                  <a:srgbClr val="008000"/>
                </a:solidFill>
                <a:latin typeface="黑体" pitchFamily="49" charset="-122"/>
                <a:ea typeface="黑体" pitchFamily="49" charset="-122"/>
              </a:rPr>
              <a:t>注意：</a:t>
            </a:r>
          </a:p>
          <a:p>
            <a:pPr lvl="1" eaLnBrk="1" hangingPunct="1">
              <a:lnSpc>
                <a:spcPct val="115000"/>
              </a:lnSpc>
            </a:pPr>
            <a:r>
              <a:rPr lang="zh-CN" altLang="en-US" sz="2000" dirty="0" smtClean="0">
                <a:latin typeface="黑体" pitchFamily="49" charset="-122"/>
                <a:ea typeface="黑体" pitchFamily="49" charset="-122"/>
              </a:rPr>
              <a:t>一</a:t>
            </a:r>
            <a:r>
              <a:rPr lang="zh-CN" altLang="en-US" sz="2000" dirty="0" smtClean="0">
                <a:latin typeface="黑体" pitchFamily="49" charset="-122"/>
                <a:ea typeface="黑体" pitchFamily="49" charset="-122"/>
              </a:rPr>
              <a:t>个目标在各种运作和环境条件下可以有许多不同的特征，不可能简单地按照世界某一光谱特征来描述所有复杂的目标特</a:t>
            </a:r>
            <a:r>
              <a:rPr lang="zh-CN" altLang="en-US" sz="2000" dirty="0" smtClean="0">
                <a:latin typeface="黑体" pitchFamily="49" charset="-122"/>
                <a:ea typeface="黑体" pitchFamily="49" charset="-122"/>
              </a:rPr>
              <a:t>性</a:t>
            </a:r>
            <a:endParaRPr lang="en-US" altLang="zh-CN" sz="2000" dirty="0" smtClean="0">
              <a:latin typeface="黑体" pitchFamily="49" charset="-122"/>
              <a:ea typeface="黑体" pitchFamily="49" charset="-122"/>
            </a:endParaRPr>
          </a:p>
          <a:p>
            <a:pPr lvl="1" eaLnBrk="1" hangingPunct="1">
              <a:lnSpc>
                <a:spcPct val="115000"/>
              </a:lnSpc>
            </a:pPr>
            <a:r>
              <a:rPr lang="zh-CN" altLang="en-US" sz="2000" dirty="0" smtClean="0">
                <a:latin typeface="黑体" pitchFamily="49" charset="-122"/>
                <a:ea typeface="黑体" pitchFamily="49" charset="-122"/>
              </a:rPr>
              <a:t>只</a:t>
            </a:r>
            <a:r>
              <a:rPr lang="zh-CN" altLang="en-US" sz="2000" dirty="0" smtClean="0">
                <a:latin typeface="黑体" pitchFamily="49" charset="-122"/>
                <a:ea typeface="黑体" pitchFamily="49" charset="-122"/>
              </a:rPr>
              <a:t>能利用目标总体的共同特</a:t>
            </a:r>
            <a:r>
              <a:rPr lang="zh-CN" altLang="en-US" sz="2000" dirty="0" smtClean="0">
                <a:latin typeface="黑体" pitchFamily="49" charset="-122"/>
                <a:ea typeface="黑体" pitchFamily="49" charset="-122"/>
              </a:rPr>
              <a:t>征</a:t>
            </a:r>
            <a:endParaRPr lang="en-US" altLang="zh-CN" sz="2000" dirty="0" smtClean="0">
              <a:latin typeface="黑体" pitchFamily="49" charset="-122"/>
              <a:ea typeface="黑体" pitchFamily="49" charset="-122"/>
            </a:endParaRPr>
          </a:p>
          <a:p>
            <a:pPr lvl="1" eaLnBrk="1" hangingPunct="1">
              <a:lnSpc>
                <a:spcPct val="115000"/>
              </a:lnSpc>
            </a:pPr>
            <a:r>
              <a:rPr lang="zh-CN" altLang="en-US" sz="2000" dirty="0" smtClean="0">
                <a:latin typeface="黑体" pitchFamily="49" charset="-122"/>
                <a:ea typeface="黑体" pitchFamily="49" charset="-122"/>
              </a:rPr>
              <a:t>如</a:t>
            </a:r>
            <a:r>
              <a:rPr lang="zh-CN" altLang="en-US" sz="2000" dirty="0" smtClean="0">
                <a:latin typeface="黑体" pitchFamily="49" charset="-122"/>
                <a:ea typeface="黑体" pitchFamily="49" charset="-122"/>
              </a:rPr>
              <a:t>目标的尺寸和目标对背景的平均温度或对比度。</a:t>
            </a:r>
          </a:p>
        </p:txBody>
      </p:sp>
      <p:sp>
        <p:nvSpPr>
          <p:cNvPr id="3" name="Rectangle 2"/>
          <p:cNvSpPr>
            <a:spLocks noGrp="1" noChangeArrowheads="1"/>
          </p:cNvSpPr>
          <p:nvPr>
            <p:ph type="title"/>
          </p:nvPr>
        </p:nvSpPr>
        <p:spPr>
          <a:xfrm>
            <a:off x="908050" y="0"/>
            <a:ext cx="6215063" cy="674688"/>
          </a:xfrm>
        </p:spPr>
        <p:txBody>
          <a:bodyPr/>
          <a:lstStyle/>
          <a:p>
            <a:pPr eaLnBrk="1" hangingPunct="1">
              <a:defRPr/>
            </a:pPr>
            <a:r>
              <a:rPr lang="zh-CN" altLang="en-US" sz="3200" dirty="0" smtClean="0">
                <a:solidFill>
                  <a:srgbClr val="0000FF"/>
                </a:solidFill>
                <a:ea typeface="黑体" pitchFamily="49" charset="-122"/>
              </a:rPr>
              <a:t>用于描述目标的术</a:t>
            </a:r>
            <a:r>
              <a:rPr lang="zh-CN" altLang="en-US" sz="3200" dirty="0" smtClean="0">
                <a:solidFill>
                  <a:srgbClr val="0000FF"/>
                </a:solidFill>
                <a:ea typeface="黑体" pitchFamily="49" charset="-122"/>
              </a:rPr>
              <a:t>语</a:t>
            </a:r>
            <a:endParaRPr lang="en-US" altLang="zh-CN" sz="3200" dirty="0" smtClean="0">
              <a:solidFill>
                <a:srgbClr val="0000FF"/>
              </a:solidFill>
              <a:ea typeface="黑体" pitchFamily="49" charset="-122"/>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00100" y="0"/>
            <a:ext cx="8343900" cy="746125"/>
          </a:xfrm>
        </p:spPr>
        <p:txBody>
          <a:bodyPr/>
          <a:lstStyle/>
          <a:p>
            <a:pPr eaLnBrk="1" hangingPunct="1">
              <a:defRPr/>
            </a:pPr>
            <a:r>
              <a:rPr lang="zh-CN" altLang="en-US" sz="2800" dirty="0" smtClean="0">
                <a:solidFill>
                  <a:srgbClr val="FF0000"/>
                </a:solidFill>
                <a:latin typeface="黑体" pitchFamily="49" charset="-122"/>
                <a:ea typeface="黑体" pitchFamily="49" charset="-122"/>
              </a:rPr>
              <a:t>目</a:t>
            </a:r>
            <a:r>
              <a:rPr lang="zh-CN" altLang="en-US" sz="2800" dirty="0" smtClean="0">
                <a:solidFill>
                  <a:srgbClr val="FF0000"/>
                </a:solidFill>
                <a:latin typeface="黑体" pitchFamily="49" charset="-122"/>
                <a:ea typeface="黑体" pitchFamily="49" charset="-122"/>
              </a:rPr>
              <a:t>标探测、跟踪与识别技术的典型应用</a:t>
            </a:r>
          </a:p>
        </p:txBody>
      </p:sp>
      <p:sp>
        <p:nvSpPr>
          <p:cNvPr id="35843" name="Rectangle 3"/>
          <p:cNvSpPr>
            <a:spLocks noGrp="1" noChangeArrowheads="1"/>
          </p:cNvSpPr>
          <p:nvPr>
            <p:ph type="body" idx="1"/>
          </p:nvPr>
        </p:nvSpPr>
        <p:spPr>
          <a:xfrm>
            <a:off x="544513" y="1217613"/>
            <a:ext cx="8066087" cy="4738687"/>
          </a:xfrm>
        </p:spPr>
        <p:txBody>
          <a:bodyPr/>
          <a:lstStyle/>
          <a:p>
            <a:pPr eaLnBrk="1" hangingPunct="1">
              <a:lnSpc>
                <a:spcPct val="150000"/>
              </a:lnSpc>
              <a:buSzPct val="70000"/>
              <a:buFontTx/>
              <a:buBlip>
                <a:blip r:embed="rId2"/>
              </a:buBlip>
            </a:pPr>
            <a:r>
              <a:rPr lang="zh-CN" altLang="en-US" sz="2800" dirty="0" smtClean="0">
                <a:solidFill>
                  <a:srgbClr val="0000FF"/>
                </a:solidFill>
                <a:latin typeface="黑体" pitchFamily="49" charset="-122"/>
                <a:ea typeface="黑体" pitchFamily="49" charset="-122"/>
              </a:rPr>
              <a:t>军事国防</a:t>
            </a:r>
          </a:p>
          <a:p>
            <a:pPr lvl="1" eaLnBrk="1" hangingPunct="1">
              <a:lnSpc>
                <a:spcPct val="90000"/>
              </a:lnSpc>
              <a:buSzPct val="70000"/>
            </a:pPr>
            <a:r>
              <a:rPr lang="zh-CN" altLang="en-US" sz="2400" dirty="0" smtClean="0">
                <a:latin typeface="黑体" pitchFamily="49" charset="-122"/>
                <a:ea typeface="黑体" pitchFamily="49" charset="-122"/>
              </a:rPr>
              <a:t>地</a:t>
            </a:r>
            <a:r>
              <a:rPr lang="zh-CN" altLang="en-US" sz="2400" dirty="0" smtClean="0">
                <a:latin typeface="黑体" pitchFamily="49" charset="-122"/>
                <a:ea typeface="黑体" pitchFamily="49" charset="-122"/>
              </a:rPr>
              <a:t>基光电经纬仪；无人机光电侦察设备；弹载智能自动寻的设备；天基光学测量系统</a:t>
            </a:r>
            <a:r>
              <a:rPr lang="en-US" altLang="zh-CN" sz="2400" dirty="0" smtClean="0">
                <a:latin typeface="Times New Roman" pitchFamily="18" charset="0"/>
                <a:ea typeface="黑体" pitchFamily="49" charset="-122"/>
              </a:rPr>
              <a:t>……</a:t>
            </a:r>
            <a:endParaRPr lang="en-US" altLang="zh-CN" sz="2400" dirty="0" smtClean="0">
              <a:latin typeface="黑体" pitchFamily="49" charset="-122"/>
              <a:ea typeface="黑体" pitchFamily="49" charset="-122"/>
            </a:endParaRPr>
          </a:p>
          <a:p>
            <a:pPr eaLnBrk="1" hangingPunct="1">
              <a:lnSpc>
                <a:spcPct val="90000"/>
              </a:lnSpc>
              <a:buSzPct val="70000"/>
              <a:buFontTx/>
              <a:buBlip>
                <a:blip r:embed="rId2"/>
              </a:buBlip>
            </a:pPr>
            <a:r>
              <a:rPr lang="zh-CN" altLang="en-US" sz="2800" dirty="0" smtClean="0">
                <a:solidFill>
                  <a:srgbClr val="0000FF"/>
                </a:solidFill>
                <a:latin typeface="黑体" pitchFamily="49" charset="-122"/>
                <a:ea typeface="黑体" pitchFamily="49" charset="-122"/>
              </a:rPr>
              <a:t>医疗诊</a:t>
            </a:r>
            <a:r>
              <a:rPr lang="zh-CN" altLang="en-US" sz="2800" dirty="0" smtClean="0">
                <a:solidFill>
                  <a:srgbClr val="0000FF"/>
                </a:solidFill>
                <a:latin typeface="黑体" pitchFamily="49" charset="-122"/>
                <a:ea typeface="黑体" pitchFamily="49" charset="-122"/>
              </a:rPr>
              <a:t>断 </a:t>
            </a:r>
            <a:endParaRPr lang="zh-CN" altLang="en-US" sz="2800" dirty="0" smtClean="0">
              <a:solidFill>
                <a:srgbClr val="0000FF"/>
              </a:solidFill>
              <a:latin typeface="黑体" pitchFamily="49" charset="-122"/>
              <a:ea typeface="黑体" pitchFamily="49" charset="-122"/>
            </a:endParaRPr>
          </a:p>
          <a:p>
            <a:pPr eaLnBrk="1" hangingPunct="1">
              <a:lnSpc>
                <a:spcPct val="90000"/>
              </a:lnSpc>
              <a:buSzPct val="70000"/>
              <a:buFontTx/>
              <a:buBlip>
                <a:blip r:embed="rId2"/>
              </a:buBlip>
            </a:pPr>
            <a:r>
              <a:rPr lang="zh-CN" altLang="en-US" sz="2800" dirty="0" smtClean="0">
                <a:solidFill>
                  <a:srgbClr val="0000FF"/>
                </a:solidFill>
                <a:latin typeface="黑体" pitchFamily="49" charset="-122"/>
                <a:ea typeface="黑体" pitchFamily="49" charset="-122"/>
              </a:rPr>
              <a:t>智能交通</a:t>
            </a:r>
          </a:p>
          <a:p>
            <a:pPr eaLnBrk="1" hangingPunct="1">
              <a:lnSpc>
                <a:spcPct val="90000"/>
              </a:lnSpc>
              <a:buSzPct val="70000"/>
              <a:buFontTx/>
              <a:buBlip>
                <a:blip r:embed="rId2"/>
              </a:buBlip>
            </a:pPr>
            <a:r>
              <a:rPr lang="zh-CN" altLang="en-US" sz="2800" dirty="0" smtClean="0">
                <a:solidFill>
                  <a:srgbClr val="0000FF"/>
                </a:solidFill>
                <a:latin typeface="黑体" pitchFamily="49" charset="-122"/>
                <a:ea typeface="黑体" pitchFamily="49" charset="-122"/>
              </a:rPr>
              <a:t>公共安全与防护</a:t>
            </a:r>
          </a:p>
          <a:p>
            <a:pPr eaLnBrk="1" hangingPunct="1">
              <a:lnSpc>
                <a:spcPct val="90000"/>
              </a:lnSpc>
              <a:buSzPct val="70000"/>
              <a:buFontTx/>
              <a:buBlip>
                <a:blip r:embed="rId2"/>
              </a:buBlip>
            </a:pPr>
            <a:r>
              <a:rPr lang="zh-CN" altLang="en-US" sz="2800" dirty="0" smtClean="0">
                <a:solidFill>
                  <a:srgbClr val="0000FF"/>
                </a:solidFill>
                <a:latin typeface="黑体" pitchFamily="49" charset="-122"/>
                <a:ea typeface="黑体" pitchFamily="49" charset="-122"/>
              </a:rPr>
              <a:t>工业质量检测</a:t>
            </a:r>
          </a:p>
          <a:p>
            <a:pPr eaLnBrk="1" hangingPunct="1">
              <a:lnSpc>
                <a:spcPct val="90000"/>
              </a:lnSpc>
              <a:buSzPct val="70000"/>
              <a:buFontTx/>
              <a:buBlip>
                <a:blip r:embed="rId2"/>
              </a:buBlip>
            </a:pPr>
            <a:r>
              <a:rPr lang="zh-CN" altLang="en-US" sz="2800" dirty="0" smtClean="0">
                <a:solidFill>
                  <a:srgbClr val="0000FF"/>
                </a:solidFill>
                <a:latin typeface="黑体" pitchFamily="49" charset="-122"/>
                <a:ea typeface="黑体" pitchFamily="49" charset="-122"/>
              </a:rPr>
              <a:t>移动机器人导航</a:t>
            </a:r>
          </a:p>
          <a:p>
            <a:pPr eaLnBrk="1" hangingPunct="1">
              <a:lnSpc>
                <a:spcPct val="90000"/>
              </a:lnSpc>
              <a:buSzPct val="70000"/>
              <a:buFontTx/>
              <a:buBlip>
                <a:blip r:embed="rId2"/>
              </a:buBlip>
            </a:pPr>
            <a:r>
              <a:rPr lang="zh-CN" altLang="en-US" sz="2800" dirty="0" smtClean="0">
                <a:solidFill>
                  <a:srgbClr val="0000FF"/>
                </a:solidFill>
                <a:latin typeface="黑体" pitchFamily="49" charset="-122"/>
                <a:ea typeface="黑体" pitchFamily="49" charset="-122"/>
              </a:rPr>
              <a:t>遥感勘察等    </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217488" y="1066800"/>
            <a:ext cx="8788400" cy="4608513"/>
          </a:xfrm>
        </p:spPr>
        <p:txBody>
          <a:bodyPr/>
          <a:lstStyle/>
          <a:p>
            <a:pPr algn="just" eaLnBrk="1" hangingPunct="1">
              <a:lnSpc>
                <a:spcPct val="115000"/>
              </a:lnSpc>
              <a:buSzPct val="45000"/>
              <a:buFontTx/>
              <a:buBlip>
                <a:blip r:embed="rId2"/>
              </a:buBlip>
            </a:pPr>
            <a:r>
              <a:rPr lang="zh-CN" altLang="en-US" sz="2400" dirty="0" smtClean="0">
                <a:solidFill>
                  <a:srgbClr val="CC0066"/>
                </a:solidFill>
                <a:latin typeface="黑体" pitchFamily="49" charset="-122"/>
                <a:ea typeface="黑体" pitchFamily="49" charset="-122"/>
              </a:rPr>
              <a:t>靶场的弹道测量系</a:t>
            </a:r>
            <a:r>
              <a:rPr lang="zh-CN" altLang="en-US" sz="2400" dirty="0" smtClean="0">
                <a:solidFill>
                  <a:srgbClr val="CC0066"/>
                </a:solidFill>
                <a:latin typeface="黑体" pitchFamily="49" charset="-122"/>
                <a:ea typeface="黑体" pitchFamily="49" charset="-122"/>
              </a:rPr>
              <a:t>统</a:t>
            </a:r>
            <a:endParaRPr lang="en-US" altLang="zh-CN" sz="2400" dirty="0" smtClean="0">
              <a:solidFill>
                <a:srgbClr val="CC0066"/>
              </a:solidFill>
              <a:latin typeface="黑体" pitchFamily="49" charset="-122"/>
              <a:ea typeface="黑体" pitchFamily="49" charset="-122"/>
            </a:endParaRPr>
          </a:p>
          <a:p>
            <a:pPr lvl="1" algn="just" eaLnBrk="1" hangingPunct="1">
              <a:lnSpc>
                <a:spcPct val="115000"/>
              </a:lnSpc>
              <a:buSzPct val="45000"/>
              <a:buFontTx/>
              <a:buBlip>
                <a:blip r:embed="rId2"/>
              </a:buBlip>
            </a:pPr>
            <a:r>
              <a:rPr lang="zh-CN" altLang="en-US" sz="2000" dirty="0" smtClean="0">
                <a:solidFill>
                  <a:srgbClr val="00B050"/>
                </a:solidFill>
                <a:latin typeface="黑体" pitchFamily="49" charset="-122"/>
                <a:ea typeface="黑体" pitchFamily="49" charset="-122"/>
              </a:rPr>
              <a:t>目</a:t>
            </a:r>
            <a:r>
              <a:rPr lang="zh-CN" altLang="en-US" sz="2000" dirty="0" smtClean="0">
                <a:solidFill>
                  <a:srgbClr val="00B050"/>
                </a:solidFill>
                <a:latin typeface="黑体" pitchFamily="49" charset="-122"/>
                <a:ea typeface="黑体" pitchFamily="49" charset="-122"/>
              </a:rPr>
              <a:t>标自动识别跟踪</a:t>
            </a:r>
            <a:r>
              <a:rPr lang="en-US" altLang="zh-CN" sz="2000" dirty="0" smtClean="0">
                <a:solidFill>
                  <a:srgbClr val="00B050"/>
                </a:solidFill>
                <a:latin typeface="黑体" pitchFamily="49" charset="-122"/>
                <a:ea typeface="黑体" pitchFamily="49" charset="-122"/>
              </a:rPr>
              <a:t>(ART)</a:t>
            </a:r>
            <a:r>
              <a:rPr lang="zh-CN" altLang="en-US" sz="2000" dirty="0" smtClean="0">
                <a:solidFill>
                  <a:srgbClr val="00B050"/>
                </a:solidFill>
                <a:latin typeface="黑体" pitchFamily="49" charset="-122"/>
                <a:ea typeface="黑体" pitchFamily="49" charset="-122"/>
              </a:rPr>
              <a:t>系统的研制有着重要的现实意</a:t>
            </a:r>
            <a:r>
              <a:rPr lang="zh-CN" altLang="en-US" sz="2000" dirty="0" smtClean="0">
                <a:solidFill>
                  <a:srgbClr val="00B050"/>
                </a:solidFill>
                <a:latin typeface="黑体" pitchFamily="49" charset="-122"/>
                <a:ea typeface="黑体" pitchFamily="49" charset="-122"/>
              </a:rPr>
              <a:t>义</a:t>
            </a:r>
            <a:endParaRPr lang="en-US" altLang="zh-CN" sz="2000" dirty="0" smtClean="0">
              <a:solidFill>
                <a:srgbClr val="00B050"/>
              </a:solidFill>
              <a:latin typeface="黑体" pitchFamily="49" charset="-122"/>
              <a:ea typeface="黑体" pitchFamily="49" charset="-122"/>
            </a:endParaRPr>
          </a:p>
          <a:p>
            <a:pPr lvl="1" algn="just" eaLnBrk="1" hangingPunct="1">
              <a:lnSpc>
                <a:spcPct val="115000"/>
              </a:lnSpc>
              <a:buSzPct val="45000"/>
              <a:buFontTx/>
              <a:buBlip>
                <a:blip r:embed="rId2"/>
              </a:buBlip>
            </a:pPr>
            <a:r>
              <a:rPr lang="zh-CN" altLang="en-US" sz="2000" dirty="0" smtClean="0">
                <a:solidFill>
                  <a:srgbClr val="00B050"/>
                </a:solidFill>
                <a:latin typeface="黑体" pitchFamily="49" charset="-122"/>
                <a:ea typeface="黑体" pitchFamily="49" charset="-122"/>
              </a:rPr>
              <a:t>常</a:t>
            </a:r>
            <a:r>
              <a:rPr lang="zh-CN" altLang="en-US" sz="2000" dirty="0" smtClean="0">
                <a:solidFill>
                  <a:srgbClr val="00B050"/>
                </a:solidFill>
                <a:latin typeface="黑体" pitchFamily="49" charset="-122"/>
                <a:ea typeface="黑体" pitchFamily="49" charset="-122"/>
              </a:rPr>
              <a:t>规武器靶场面临的实际问题是测量目标小、距离远、对比度低，所以对微弱目标和运动目标的实时捕获、跟踪和识别就成为靶场光测设备研究的主要方</a:t>
            </a:r>
            <a:r>
              <a:rPr lang="zh-CN" altLang="en-US" sz="2000" dirty="0" smtClean="0">
                <a:solidFill>
                  <a:srgbClr val="00B050"/>
                </a:solidFill>
                <a:latin typeface="黑体" pitchFamily="49" charset="-122"/>
                <a:ea typeface="黑体" pitchFamily="49" charset="-122"/>
              </a:rPr>
              <a:t>向</a:t>
            </a:r>
            <a:endParaRPr lang="zh-CN" altLang="en-US" sz="2000" dirty="0" smtClean="0">
              <a:solidFill>
                <a:srgbClr val="00B050"/>
              </a:solidFill>
              <a:latin typeface="黑体" pitchFamily="49" charset="-122"/>
              <a:ea typeface="黑体" pitchFamily="49" charset="-122"/>
            </a:endParaRPr>
          </a:p>
          <a:p>
            <a:pPr eaLnBrk="1" hangingPunct="1">
              <a:lnSpc>
                <a:spcPct val="115000"/>
              </a:lnSpc>
              <a:buSzPct val="45000"/>
              <a:buFontTx/>
              <a:buBlip>
                <a:blip r:embed="rId2"/>
              </a:buBlip>
            </a:pPr>
            <a:r>
              <a:rPr lang="zh-CN" altLang="en-US" sz="2400" dirty="0" smtClean="0">
                <a:solidFill>
                  <a:srgbClr val="CC0066"/>
                </a:solidFill>
                <a:ea typeface="黑体" pitchFamily="49" charset="-122"/>
              </a:rPr>
              <a:t>无人</a:t>
            </a:r>
            <a:r>
              <a:rPr lang="zh-CN" altLang="en-US" sz="2400" dirty="0" smtClean="0">
                <a:solidFill>
                  <a:srgbClr val="CC0066"/>
                </a:solidFill>
                <a:ea typeface="黑体" pitchFamily="49" charset="-122"/>
              </a:rPr>
              <a:t>机</a:t>
            </a:r>
            <a:endParaRPr lang="en-US" altLang="zh-CN" sz="2400" dirty="0" smtClean="0">
              <a:solidFill>
                <a:srgbClr val="CC0066"/>
              </a:solidFill>
              <a:ea typeface="黑体" pitchFamily="49" charset="-122"/>
            </a:endParaRPr>
          </a:p>
          <a:p>
            <a:pPr lvl="1" eaLnBrk="1" hangingPunct="1">
              <a:lnSpc>
                <a:spcPct val="115000"/>
              </a:lnSpc>
              <a:buSzPct val="45000"/>
              <a:buFontTx/>
              <a:buBlip>
                <a:blip r:embed="rId2"/>
              </a:buBlip>
            </a:pPr>
            <a:r>
              <a:rPr lang="zh-CN" altLang="en-US" sz="2000" dirty="0" smtClean="0">
                <a:solidFill>
                  <a:srgbClr val="00B050"/>
                </a:solidFill>
                <a:ea typeface="黑体" pitchFamily="49" charset="-122"/>
              </a:rPr>
              <a:t>在</a:t>
            </a:r>
            <a:r>
              <a:rPr lang="zh-CN" altLang="en-US" sz="2000" dirty="0" smtClean="0">
                <a:solidFill>
                  <a:srgbClr val="00B050"/>
                </a:solidFill>
                <a:ea typeface="黑体" pitchFamily="49" charset="-122"/>
              </a:rPr>
              <a:t>执行搜索、侦察和精确打击任务时，正确地从复杂背景中检测并识别出可疑目标，是完成任务的关</a:t>
            </a:r>
            <a:r>
              <a:rPr lang="zh-CN" altLang="en-US" sz="2000" dirty="0" smtClean="0">
                <a:solidFill>
                  <a:srgbClr val="00B050"/>
                </a:solidFill>
                <a:ea typeface="黑体" pitchFamily="49" charset="-122"/>
              </a:rPr>
              <a:t>键</a:t>
            </a:r>
            <a:endParaRPr lang="zh-CN" altLang="en-US" sz="2000" dirty="0" smtClean="0">
              <a:ea typeface="黑体" pitchFamily="49" charset="-122"/>
            </a:endParaRPr>
          </a:p>
          <a:p>
            <a:pPr eaLnBrk="1" hangingPunct="1">
              <a:lnSpc>
                <a:spcPct val="115000"/>
              </a:lnSpc>
              <a:buSzPct val="45000"/>
              <a:buFontTx/>
              <a:buBlip>
                <a:blip r:embed="rId2"/>
              </a:buBlip>
            </a:pPr>
            <a:r>
              <a:rPr lang="zh-CN" altLang="en-US" sz="2400" dirty="0" smtClean="0">
                <a:solidFill>
                  <a:srgbClr val="CC0066"/>
                </a:solidFill>
                <a:ea typeface="黑体" pitchFamily="49" charset="-122"/>
              </a:rPr>
              <a:t>天基监视和预</a:t>
            </a:r>
            <a:r>
              <a:rPr lang="zh-CN" altLang="en-US" sz="2400" dirty="0" smtClean="0">
                <a:solidFill>
                  <a:srgbClr val="CC0066"/>
                </a:solidFill>
                <a:ea typeface="黑体" pitchFamily="49" charset="-122"/>
              </a:rPr>
              <a:t>警设备</a:t>
            </a:r>
            <a:endParaRPr lang="en-US" altLang="zh-CN" sz="2400" dirty="0" smtClean="0">
              <a:solidFill>
                <a:srgbClr val="CC0066"/>
              </a:solidFill>
              <a:ea typeface="黑体" pitchFamily="49" charset="-122"/>
            </a:endParaRPr>
          </a:p>
          <a:p>
            <a:pPr lvl="1" eaLnBrk="1" hangingPunct="1">
              <a:lnSpc>
                <a:spcPct val="115000"/>
              </a:lnSpc>
              <a:buSzPct val="45000"/>
              <a:buFontTx/>
              <a:buBlip>
                <a:blip r:embed="rId2"/>
              </a:buBlip>
            </a:pPr>
            <a:r>
              <a:rPr lang="zh-CN" altLang="en-US" sz="2000" dirty="0" smtClean="0">
                <a:solidFill>
                  <a:srgbClr val="00B050"/>
                </a:solidFill>
                <a:ea typeface="黑体" pitchFamily="49" charset="-122"/>
              </a:rPr>
              <a:t>应</a:t>
            </a:r>
            <a:r>
              <a:rPr lang="zh-CN" altLang="en-US" sz="2000" dirty="0" smtClean="0">
                <a:solidFill>
                  <a:srgbClr val="00B050"/>
                </a:solidFill>
                <a:ea typeface="黑体" pitchFamily="49" charset="-122"/>
              </a:rPr>
              <a:t>用弱小目标检测技术，从复杂深空背景中提取并识别出可疑目标，判断是敌方卫星、我方卫星还是敌方导弹，从而进行有效预警，为其它系统提供指挥依</a:t>
            </a:r>
            <a:r>
              <a:rPr lang="zh-CN" altLang="en-US" sz="2000" dirty="0" smtClean="0">
                <a:solidFill>
                  <a:srgbClr val="00B050"/>
                </a:solidFill>
                <a:ea typeface="黑体" pitchFamily="49" charset="-122"/>
              </a:rPr>
              <a:t>据</a:t>
            </a:r>
            <a:endParaRPr lang="zh-CN" altLang="en-US" sz="2000" dirty="0" smtClean="0"/>
          </a:p>
        </p:txBody>
      </p:sp>
      <p:sp>
        <p:nvSpPr>
          <p:cNvPr id="36867" name="Rectangle 3"/>
          <p:cNvSpPr>
            <a:spLocks noGrp="1" noChangeArrowheads="1"/>
          </p:cNvSpPr>
          <p:nvPr>
            <p:ph type="title"/>
          </p:nvPr>
        </p:nvSpPr>
        <p:spPr>
          <a:xfrm>
            <a:off x="869950" y="0"/>
            <a:ext cx="6359525" cy="746125"/>
          </a:xfrm>
        </p:spPr>
        <p:txBody>
          <a:bodyPr/>
          <a:lstStyle/>
          <a:p>
            <a:pPr eaLnBrk="1" hangingPunct="1">
              <a:defRPr/>
            </a:pPr>
            <a:r>
              <a:rPr lang="zh-CN" altLang="en-US" sz="3600" dirty="0" smtClean="0">
                <a:solidFill>
                  <a:srgbClr val="0000FF"/>
                </a:solidFill>
                <a:ea typeface="黑体" pitchFamily="49" charset="-122"/>
              </a:rPr>
              <a:t>具</a:t>
            </a:r>
            <a:r>
              <a:rPr lang="zh-CN" altLang="en-US" sz="3600" dirty="0" smtClean="0">
                <a:solidFill>
                  <a:srgbClr val="0000FF"/>
                </a:solidFill>
                <a:ea typeface="黑体" pitchFamily="49" charset="-122"/>
              </a:rPr>
              <a:t>体应用情</a:t>
            </a:r>
            <a:r>
              <a:rPr lang="zh-CN" altLang="en-US" sz="3600" dirty="0" smtClean="0">
                <a:solidFill>
                  <a:srgbClr val="0000FF"/>
                </a:solidFill>
                <a:ea typeface="黑体" pitchFamily="49" charset="-122"/>
              </a:rPr>
              <a:t>况</a:t>
            </a:r>
            <a:endParaRPr lang="zh-CN" altLang="en-US" sz="3600" dirty="0" smtClean="0">
              <a:solidFill>
                <a:srgbClr val="0000FF"/>
              </a:solidFill>
              <a:ea typeface="黑体" pitchFamily="49"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xfrm>
            <a:off x="173038" y="1047750"/>
            <a:ext cx="8694737" cy="5111750"/>
          </a:xfrm>
        </p:spPr>
        <p:txBody>
          <a:bodyPr/>
          <a:lstStyle/>
          <a:p>
            <a:pPr eaLnBrk="1" hangingPunct="1">
              <a:lnSpc>
                <a:spcPct val="120000"/>
              </a:lnSpc>
              <a:buSzPct val="45000"/>
              <a:buFontTx/>
              <a:buBlip>
                <a:blip r:embed="rId2"/>
              </a:buBlip>
            </a:pPr>
            <a:r>
              <a:rPr lang="zh-CN" altLang="en-US" sz="2400" dirty="0" smtClean="0">
                <a:solidFill>
                  <a:srgbClr val="CC0066"/>
                </a:solidFill>
                <a:ea typeface="黑体" pitchFamily="49" charset="-122"/>
              </a:rPr>
              <a:t>导弹的精</a:t>
            </a:r>
            <a:r>
              <a:rPr lang="zh-CN" altLang="en-US" sz="2400" dirty="0" smtClean="0">
                <a:solidFill>
                  <a:srgbClr val="CC0066"/>
                </a:solidFill>
                <a:ea typeface="黑体" pitchFamily="49" charset="-122"/>
              </a:rPr>
              <a:t>确制导</a:t>
            </a:r>
            <a:endParaRPr lang="en-US" altLang="zh-CN" sz="2400" dirty="0" smtClean="0">
              <a:solidFill>
                <a:srgbClr val="CC0066"/>
              </a:solidFill>
              <a:ea typeface="黑体" pitchFamily="49" charset="-122"/>
            </a:endParaRPr>
          </a:p>
          <a:p>
            <a:pPr lvl="1" eaLnBrk="1" hangingPunct="1">
              <a:buSzPct val="45000"/>
              <a:buFontTx/>
              <a:buBlip>
                <a:blip r:embed="rId2"/>
              </a:buBlip>
            </a:pPr>
            <a:r>
              <a:rPr lang="zh-CN" altLang="en-US" sz="2000" dirty="0" smtClean="0">
                <a:solidFill>
                  <a:srgbClr val="0000FF"/>
                </a:solidFill>
                <a:ea typeface="黑体" pitchFamily="49" charset="-122"/>
              </a:rPr>
              <a:t>图</a:t>
            </a:r>
            <a:r>
              <a:rPr lang="zh-CN" altLang="en-US" sz="2000" dirty="0" smtClean="0">
                <a:solidFill>
                  <a:srgbClr val="0000FF"/>
                </a:solidFill>
                <a:ea typeface="黑体" pitchFamily="49" charset="-122"/>
              </a:rPr>
              <a:t>像识别技</a:t>
            </a:r>
            <a:r>
              <a:rPr lang="zh-CN" altLang="en-US" sz="2000" dirty="0" smtClean="0">
                <a:solidFill>
                  <a:srgbClr val="0000FF"/>
                </a:solidFill>
                <a:ea typeface="黑体" pitchFamily="49" charset="-122"/>
              </a:rPr>
              <a:t>术使</a:t>
            </a:r>
            <a:r>
              <a:rPr lang="zh-CN" altLang="en-US" sz="2000" dirty="0" smtClean="0">
                <a:solidFill>
                  <a:srgbClr val="0000FF"/>
                </a:solidFill>
                <a:ea typeface="黑体" pitchFamily="49" charset="-122"/>
              </a:rPr>
              <a:t>其精确打击目</a:t>
            </a:r>
            <a:r>
              <a:rPr lang="zh-CN" altLang="en-US" sz="2000" dirty="0" smtClean="0">
                <a:solidFill>
                  <a:srgbClr val="0000FF"/>
                </a:solidFill>
                <a:ea typeface="黑体" pitchFamily="49" charset="-122"/>
              </a:rPr>
              <a:t>标</a:t>
            </a:r>
            <a:endParaRPr lang="en-US" altLang="zh-CN" sz="2000" dirty="0" smtClean="0">
              <a:solidFill>
                <a:srgbClr val="0000FF"/>
              </a:solidFill>
              <a:ea typeface="黑体" pitchFamily="49" charset="-122"/>
            </a:endParaRPr>
          </a:p>
          <a:p>
            <a:pPr lvl="2" eaLnBrk="1" hangingPunct="1">
              <a:buSzPct val="45000"/>
              <a:buFontTx/>
              <a:buBlip>
                <a:blip r:embed="rId2"/>
              </a:buBlip>
            </a:pPr>
            <a:r>
              <a:rPr lang="zh-CN" altLang="en-US" sz="1800" dirty="0" smtClean="0">
                <a:solidFill>
                  <a:srgbClr val="00B050"/>
                </a:solidFill>
                <a:ea typeface="黑体" pitchFamily="49" charset="-122"/>
              </a:rPr>
              <a:t>如：机</a:t>
            </a:r>
            <a:r>
              <a:rPr lang="zh-CN" altLang="en-US" sz="1800" dirty="0" smtClean="0">
                <a:solidFill>
                  <a:srgbClr val="00B050"/>
                </a:solidFill>
                <a:ea typeface="黑体" pitchFamily="49" charset="-122"/>
              </a:rPr>
              <a:t>场、桥梁、油库、兵营</a:t>
            </a:r>
            <a:r>
              <a:rPr lang="zh-CN" altLang="en-US" sz="1800" dirty="0" smtClean="0">
                <a:solidFill>
                  <a:srgbClr val="00B050"/>
                </a:solidFill>
                <a:ea typeface="黑体" pitchFamily="49" charset="-122"/>
              </a:rPr>
              <a:t>等</a:t>
            </a:r>
            <a:endParaRPr lang="zh-CN" altLang="en-US" sz="1800" dirty="0" smtClean="0">
              <a:ea typeface="黑体" pitchFamily="49" charset="-122"/>
            </a:endParaRPr>
          </a:p>
          <a:p>
            <a:pPr eaLnBrk="1" hangingPunct="1">
              <a:lnSpc>
                <a:spcPct val="120000"/>
              </a:lnSpc>
              <a:buSzPct val="45000"/>
              <a:buFontTx/>
              <a:buBlip>
                <a:blip r:embed="rId2"/>
              </a:buBlip>
            </a:pPr>
            <a:r>
              <a:rPr lang="zh-CN" altLang="en-US" sz="2400" dirty="0" smtClean="0">
                <a:solidFill>
                  <a:srgbClr val="CC0066"/>
                </a:solidFill>
                <a:ea typeface="黑体" pitchFamily="49" charset="-122"/>
              </a:rPr>
              <a:t>安防系</a:t>
            </a:r>
            <a:r>
              <a:rPr lang="zh-CN" altLang="en-US" sz="2400" dirty="0" smtClean="0">
                <a:solidFill>
                  <a:srgbClr val="CC0066"/>
                </a:solidFill>
                <a:ea typeface="黑体" pitchFamily="49" charset="-122"/>
              </a:rPr>
              <a:t>统</a:t>
            </a:r>
            <a:endParaRPr lang="en-US" altLang="zh-CN" sz="2400" dirty="0" smtClean="0">
              <a:solidFill>
                <a:srgbClr val="CC0066"/>
              </a:solidFill>
              <a:ea typeface="黑体" pitchFamily="49" charset="-122"/>
            </a:endParaRPr>
          </a:p>
          <a:p>
            <a:pPr lvl="1" eaLnBrk="1" hangingPunct="1">
              <a:buSzPct val="45000"/>
              <a:buFontTx/>
              <a:buBlip>
                <a:blip r:embed="rId2"/>
              </a:buBlip>
            </a:pPr>
            <a:r>
              <a:rPr lang="zh-CN" altLang="en-US" sz="2000" dirty="0" smtClean="0">
                <a:solidFill>
                  <a:srgbClr val="0000FF"/>
                </a:solidFill>
                <a:ea typeface="黑体" pitchFamily="49" charset="-122"/>
              </a:rPr>
              <a:t>可</a:t>
            </a:r>
            <a:r>
              <a:rPr lang="zh-CN" altLang="en-US" sz="2000" dirty="0" smtClean="0">
                <a:solidFill>
                  <a:srgbClr val="0000FF"/>
                </a:solidFill>
                <a:ea typeface="黑体" pitchFamily="49" charset="-122"/>
              </a:rPr>
              <a:t>以实现停车场监视、车辆识别、车牌号识别、探测并跟踪</a:t>
            </a:r>
            <a:r>
              <a:rPr lang="zh-CN" altLang="en-US" sz="2000" dirty="0" smtClean="0">
                <a:solidFill>
                  <a:srgbClr val="0000FF"/>
                </a:solidFill>
                <a:latin typeface="Times New Roman" pitchFamily="18" charset="0"/>
                <a:ea typeface="黑体" pitchFamily="49" charset="-122"/>
              </a:rPr>
              <a:t>“</a:t>
            </a:r>
            <a:r>
              <a:rPr lang="zh-CN" altLang="en-US" sz="2000" dirty="0" smtClean="0">
                <a:solidFill>
                  <a:srgbClr val="0000FF"/>
                </a:solidFill>
                <a:ea typeface="黑体" pitchFamily="49" charset="-122"/>
              </a:rPr>
              <a:t>可疑</a:t>
            </a:r>
            <a:r>
              <a:rPr lang="zh-CN" altLang="en-US" sz="2000" dirty="0" smtClean="0">
                <a:solidFill>
                  <a:srgbClr val="0000FF"/>
                </a:solidFill>
                <a:latin typeface="Times New Roman" pitchFamily="18" charset="0"/>
                <a:ea typeface="黑体" pitchFamily="49" charset="-122"/>
              </a:rPr>
              <a:t>”</a:t>
            </a:r>
            <a:r>
              <a:rPr lang="zh-CN" altLang="en-US" sz="2000" dirty="0" smtClean="0">
                <a:solidFill>
                  <a:srgbClr val="0000FF"/>
                </a:solidFill>
                <a:ea typeface="黑体" pitchFamily="49" charset="-122"/>
              </a:rPr>
              <a:t>目标</a:t>
            </a:r>
            <a:r>
              <a:rPr lang="zh-CN" altLang="en-US" sz="2000" dirty="0" smtClean="0">
                <a:solidFill>
                  <a:srgbClr val="0000FF"/>
                </a:solidFill>
                <a:ea typeface="黑体" pitchFamily="49" charset="-122"/>
              </a:rPr>
              <a:t>；</a:t>
            </a:r>
            <a:endParaRPr lang="en-US" altLang="zh-CN" sz="2000" dirty="0" smtClean="0">
              <a:solidFill>
                <a:srgbClr val="0000FF"/>
              </a:solidFill>
              <a:ea typeface="黑体" pitchFamily="49" charset="-122"/>
            </a:endParaRPr>
          </a:p>
          <a:p>
            <a:pPr lvl="1" eaLnBrk="1" hangingPunct="1">
              <a:buSzPct val="45000"/>
              <a:buFontTx/>
              <a:buBlip>
                <a:blip r:embed="rId2"/>
              </a:buBlip>
            </a:pPr>
            <a:r>
              <a:rPr lang="zh-CN" altLang="en-US" sz="2000" dirty="0" smtClean="0">
                <a:solidFill>
                  <a:srgbClr val="0000FF"/>
                </a:solidFill>
                <a:ea typeface="黑体" pitchFamily="49" charset="-122"/>
              </a:rPr>
              <a:t>正</a:t>
            </a:r>
            <a:r>
              <a:rPr lang="zh-CN" altLang="en-US" sz="2000" dirty="0" smtClean="0">
                <a:solidFill>
                  <a:srgbClr val="0000FF"/>
                </a:solidFill>
                <a:ea typeface="黑体" pitchFamily="49" charset="-122"/>
              </a:rPr>
              <a:t>确判断出是否有目标进入警戒区，识别出进入警戒区的目标是否为报警对象，有效跟踪可疑对象，根据面孔、眼底、指纹等特征识别特定</a:t>
            </a:r>
            <a:r>
              <a:rPr lang="zh-CN" altLang="en-US" sz="2000" dirty="0" smtClean="0">
                <a:solidFill>
                  <a:srgbClr val="0000FF"/>
                </a:solidFill>
                <a:ea typeface="黑体" pitchFamily="49" charset="-122"/>
              </a:rPr>
              <a:t>人</a:t>
            </a:r>
            <a:endParaRPr lang="en-US" altLang="zh-CN" sz="2000" dirty="0" smtClean="0">
              <a:solidFill>
                <a:srgbClr val="0000FF"/>
              </a:solidFill>
              <a:ea typeface="黑体" pitchFamily="49" charset="-122"/>
            </a:endParaRPr>
          </a:p>
          <a:p>
            <a:pPr lvl="1" eaLnBrk="1" hangingPunct="1">
              <a:buSzPct val="45000"/>
              <a:buFontTx/>
              <a:buBlip>
                <a:blip r:embed="rId2"/>
              </a:buBlip>
            </a:pPr>
            <a:r>
              <a:rPr lang="zh-CN" altLang="en-US" sz="2000" dirty="0" smtClean="0">
                <a:solidFill>
                  <a:srgbClr val="0000FF"/>
                </a:solidFill>
                <a:ea typeface="黑体" pitchFamily="49" charset="-122"/>
              </a:rPr>
              <a:t>监</a:t>
            </a:r>
            <a:r>
              <a:rPr lang="zh-CN" altLang="en-US" sz="2000" dirty="0" smtClean="0">
                <a:solidFill>
                  <a:srgbClr val="0000FF"/>
                </a:solidFill>
                <a:ea typeface="黑体" pitchFamily="49" charset="-122"/>
              </a:rPr>
              <a:t>测固定区域的人流量等都是安防系统的重要功能；</a:t>
            </a:r>
          </a:p>
          <a:p>
            <a:pPr eaLnBrk="1" hangingPunct="1">
              <a:lnSpc>
                <a:spcPct val="120000"/>
              </a:lnSpc>
              <a:buSzPct val="45000"/>
              <a:buFontTx/>
              <a:buBlip>
                <a:blip r:embed="rId2"/>
              </a:buBlip>
            </a:pPr>
            <a:r>
              <a:rPr lang="zh-CN" altLang="en-US" sz="2400" dirty="0" smtClean="0">
                <a:solidFill>
                  <a:srgbClr val="CC0066"/>
                </a:solidFill>
                <a:ea typeface="黑体" pitchFamily="49" charset="-122"/>
              </a:rPr>
              <a:t>智能交</a:t>
            </a:r>
            <a:r>
              <a:rPr lang="zh-CN" altLang="en-US" sz="2400" dirty="0" smtClean="0">
                <a:solidFill>
                  <a:srgbClr val="CC0066"/>
                </a:solidFill>
                <a:ea typeface="黑体" pitchFamily="49" charset="-122"/>
              </a:rPr>
              <a:t>通</a:t>
            </a:r>
            <a:endParaRPr lang="en-US" altLang="zh-CN" sz="2400" dirty="0" smtClean="0">
              <a:ea typeface="黑体" pitchFamily="49" charset="-122"/>
            </a:endParaRPr>
          </a:p>
          <a:p>
            <a:pPr lvl="1" eaLnBrk="1" hangingPunct="1">
              <a:buSzPct val="45000"/>
              <a:buFontTx/>
              <a:buBlip>
                <a:blip r:embed="rId2"/>
              </a:buBlip>
            </a:pPr>
            <a:r>
              <a:rPr lang="zh-CN" altLang="en-US" sz="2000" dirty="0" smtClean="0">
                <a:solidFill>
                  <a:srgbClr val="0000FF"/>
                </a:solidFill>
                <a:ea typeface="黑体" pitchFamily="49" charset="-122"/>
              </a:rPr>
              <a:t>车</a:t>
            </a:r>
            <a:r>
              <a:rPr lang="zh-CN" altLang="en-US" sz="2000" dirty="0" smtClean="0">
                <a:solidFill>
                  <a:srgbClr val="0000FF"/>
                </a:solidFill>
                <a:ea typeface="黑体" pitchFamily="49" charset="-122"/>
              </a:rPr>
              <a:t>牌识别、违章超速、并线、掉头、流量控制与交通疏导、禁行区检测等都与我们的生活息息相</a:t>
            </a:r>
            <a:r>
              <a:rPr lang="zh-CN" altLang="en-US" sz="2000" dirty="0" smtClean="0">
                <a:solidFill>
                  <a:srgbClr val="0000FF"/>
                </a:solidFill>
                <a:ea typeface="黑体" pitchFamily="49" charset="-122"/>
              </a:rPr>
              <a:t>关</a:t>
            </a:r>
            <a:endParaRPr lang="zh-CN" altLang="en-US" sz="2000" dirty="0" smtClean="0">
              <a:solidFill>
                <a:srgbClr val="0000FF"/>
              </a:solidFill>
              <a:ea typeface="黑体" pitchFamily="49" charset="-122"/>
            </a:endParaRPr>
          </a:p>
        </p:txBody>
      </p:sp>
      <p:sp>
        <p:nvSpPr>
          <p:cNvPr id="3" name="Rectangle 3"/>
          <p:cNvSpPr>
            <a:spLocks noGrp="1" noChangeArrowheads="1"/>
          </p:cNvSpPr>
          <p:nvPr>
            <p:ph type="title"/>
          </p:nvPr>
        </p:nvSpPr>
        <p:spPr>
          <a:xfrm>
            <a:off x="869950" y="0"/>
            <a:ext cx="6359525" cy="746125"/>
          </a:xfrm>
        </p:spPr>
        <p:txBody>
          <a:bodyPr/>
          <a:lstStyle/>
          <a:p>
            <a:pPr eaLnBrk="1" hangingPunct="1">
              <a:defRPr/>
            </a:pPr>
            <a:r>
              <a:rPr lang="zh-CN" altLang="en-US" sz="3600" dirty="0" smtClean="0">
                <a:solidFill>
                  <a:srgbClr val="0000FF"/>
                </a:solidFill>
                <a:ea typeface="黑体" pitchFamily="49" charset="-122"/>
              </a:rPr>
              <a:t>具</a:t>
            </a:r>
            <a:r>
              <a:rPr lang="zh-CN" altLang="en-US" sz="3600" dirty="0" smtClean="0">
                <a:solidFill>
                  <a:srgbClr val="0000FF"/>
                </a:solidFill>
                <a:ea typeface="黑体" pitchFamily="49" charset="-122"/>
              </a:rPr>
              <a:t>体应用情</a:t>
            </a:r>
            <a:r>
              <a:rPr lang="zh-CN" altLang="en-US" sz="3600" dirty="0" smtClean="0">
                <a:solidFill>
                  <a:srgbClr val="0000FF"/>
                </a:solidFill>
                <a:ea typeface="黑体" pitchFamily="49" charset="-122"/>
              </a:rPr>
              <a:t>况</a:t>
            </a:r>
            <a:endParaRPr lang="zh-CN" altLang="en-US" sz="3600" dirty="0" smtClean="0">
              <a:solidFill>
                <a:srgbClr val="0000FF"/>
              </a:solidFill>
              <a:ea typeface="黑体" pitchFamily="49"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179388" y="1076325"/>
            <a:ext cx="8964612" cy="5521325"/>
          </a:xfrm>
        </p:spPr>
        <p:txBody>
          <a:bodyPr/>
          <a:lstStyle/>
          <a:p>
            <a:pPr eaLnBrk="1" hangingPunct="1">
              <a:lnSpc>
                <a:spcPct val="90000"/>
              </a:lnSpc>
              <a:spcAft>
                <a:spcPct val="25000"/>
              </a:spcAft>
              <a:buSzPct val="60000"/>
              <a:buFontTx/>
              <a:buBlip>
                <a:blip r:embed="rId2"/>
              </a:buBlip>
            </a:pPr>
            <a:r>
              <a:rPr lang="zh-CN" altLang="en-US" sz="2800" dirty="0" smtClean="0">
                <a:solidFill>
                  <a:srgbClr val="800000"/>
                </a:solidFill>
                <a:latin typeface="黑体" pitchFamily="49" charset="-122"/>
                <a:ea typeface="黑体" pitchFamily="49" charset="-122"/>
              </a:rPr>
              <a:t>遥感图像分析</a:t>
            </a:r>
          </a:p>
          <a:p>
            <a:pPr lvl="1" eaLnBrk="1" hangingPunct="1">
              <a:lnSpc>
                <a:spcPct val="150000"/>
              </a:lnSpc>
              <a:buFont typeface="Wingdings" pitchFamily="2" charset="2"/>
              <a:buChar char="l"/>
            </a:pPr>
            <a:r>
              <a:rPr lang="zh-CN" altLang="en-US" sz="2000" dirty="0" smtClean="0">
                <a:solidFill>
                  <a:srgbClr val="0000FF"/>
                </a:solidFill>
                <a:latin typeface="黑体" pitchFamily="49" charset="-122"/>
                <a:ea typeface="黑体" pitchFamily="49" charset="-122"/>
              </a:rPr>
              <a:t>遥</a:t>
            </a:r>
            <a:r>
              <a:rPr lang="zh-CN" altLang="en-US" sz="2000" dirty="0" smtClean="0">
                <a:solidFill>
                  <a:srgbClr val="0000FF"/>
                </a:solidFill>
                <a:latin typeface="黑体" pitchFamily="49" charset="-122"/>
                <a:ea typeface="黑体" pitchFamily="49" charset="-122"/>
              </a:rPr>
              <a:t>感图像包括航空摄影图像、气象卫星图像、资源卫星图</a:t>
            </a:r>
            <a:r>
              <a:rPr lang="zh-CN" altLang="en-US" sz="2000" dirty="0" smtClean="0">
                <a:solidFill>
                  <a:srgbClr val="0000FF"/>
                </a:solidFill>
                <a:latin typeface="黑体" pitchFamily="49" charset="-122"/>
                <a:ea typeface="黑体" pitchFamily="49" charset="-122"/>
              </a:rPr>
              <a:t>像</a:t>
            </a:r>
            <a:endParaRPr lang="zh-CN" altLang="en-US" sz="2000" dirty="0" smtClean="0">
              <a:solidFill>
                <a:srgbClr val="0000FF"/>
              </a:solidFill>
              <a:latin typeface="黑体" pitchFamily="49" charset="-122"/>
              <a:ea typeface="黑体" pitchFamily="49" charset="-122"/>
            </a:endParaRPr>
          </a:p>
          <a:p>
            <a:pPr lvl="2" eaLnBrk="1" hangingPunct="1">
              <a:lnSpc>
                <a:spcPct val="150000"/>
              </a:lnSpc>
              <a:buFont typeface="Wingdings" pitchFamily="2" charset="2"/>
              <a:buChar char="l"/>
            </a:pPr>
            <a:r>
              <a:rPr lang="zh-CN" altLang="en-US" sz="1700" dirty="0" smtClean="0">
                <a:solidFill>
                  <a:srgbClr val="CC0066"/>
                </a:solidFill>
                <a:latin typeface="黑体" pitchFamily="49" charset="-122"/>
                <a:ea typeface="黑体" pitchFamily="49" charset="-122"/>
              </a:rPr>
              <a:t>航</a:t>
            </a:r>
            <a:r>
              <a:rPr lang="zh-CN" altLang="en-US" sz="1700" dirty="0" smtClean="0">
                <a:solidFill>
                  <a:srgbClr val="CC0066"/>
                </a:solidFill>
                <a:latin typeface="黑体" pitchFamily="49" charset="-122"/>
                <a:ea typeface="黑体" pitchFamily="49" charset="-122"/>
              </a:rPr>
              <a:t>空图像</a:t>
            </a:r>
            <a:r>
              <a:rPr lang="zh-CN" altLang="en-US" sz="1700" dirty="0" smtClean="0">
                <a:latin typeface="黑体" pitchFamily="49" charset="-122"/>
                <a:ea typeface="黑体" pitchFamily="49" charset="-122"/>
              </a:rPr>
              <a:t>可以用普通的视频摄象机来获取，分析方法也同普通的图像分析一</a:t>
            </a:r>
            <a:r>
              <a:rPr lang="zh-CN" altLang="en-US" sz="1700" dirty="0" smtClean="0">
                <a:latin typeface="黑体" pitchFamily="49" charset="-122"/>
                <a:ea typeface="黑体" pitchFamily="49" charset="-122"/>
              </a:rPr>
              <a:t>样</a:t>
            </a:r>
            <a:endParaRPr lang="zh-CN" altLang="en-US" sz="1700" dirty="0" smtClean="0">
              <a:latin typeface="黑体" pitchFamily="49" charset="-122"/>
              <a:ea typeface="黑体" pitchFamily="49" charset="-122"/>
            </a:endParaRPr>
          </a:p>
          <a:p>
            <a:pPr lvl="2" eaLnBrk="1" hangingPunct="1">
              <a:lnSpc>
                <a:spcPct val="150000"/>
              </a:lnSpc>
              <a:buFont typeface="Wingdings" pitchFamily="2" charset="2"/>
              <a:buChar char="l"/>
            </a:pPr>
            <a:r>
              <a:rPr lang="zh-CN" altLang="en-US" sz="1700" dirty="0" smtClean="0">
                <a:solidFill>
                  <a:srgbClr val="CC0066"/>
                </a:solidFill>
                <a:latin typeface="黑体" pitchFamily="49" charset="-122"/>
                <a:ea typeface="黑体" pitchFamily="49" charset="-122"/>
              </a:rPr>
              <a:t>卫</a:t>
            </a:r>
            <a:r>
              <a:rPr lang="zh-CN" altLang="en-US" sz="1700" dirty="0" smtClean="0">
                <a:solidFill>
                  <a:srgbClr val="CC0066"/>
                </a:solidFill>
                <a:latin typeface="黑体" pitchFamily="49" charset="-122"/>
                <a:ea typeface="黑体" pitchFamily="49" charset="-122"/>
              </a:rPr>
              <a:t>星图像</a:t>
            </a:r>
            <a:r>
              <a:rPr lang="zh-CN" altLang="en-US" sz="1700" dirty="0" smtClean="0">
                <a:latin typeface="黑体" pitchFamily="49" charset="-122"/>
                <a:ea typeface="黑体" pitchFamily="49" charset="-122"/>
              </a:rPr>
              <a:t>的获取和应用随着成像机理不同而变化很</a:t>
            </a:r>
            <a:r>
              <a:rPr lang="zh-CN" altLang="en-US" sz="1700" dirty="0" smtClean="0">
                <a:latin typeface="黑体" pitchFamily="49" charset="-122"/>
                <a:ea typeface="黑体" pitchFamily="49" charset="-122"/>
              </a:rPr>
              <a:t>大</a:t>
            </a:r>
            <a:endParaRPr lang="zh-CN" altLang="en-US" sz="1700" dirty="0" smtClean="0">
              <a:latin typeface="黑体" pitchFamily="49" charset="-122"/>
              <a:ea typeface="黑体" pitchFamily="49" charset="-122"/>
            </a:endParaRPr>
          </a:p>
          <a:p>
            <a:pPr lvl="2" eaLnBrk="1" hangingPunct="1">
              <a:lnSpc>
                <a:spcPct val="150000"/>
              </a:lnSpc>
              <a:buFont typeface="Wingdings" pitchFamily="2" charset="2"/>
              <a:buChar char="l"/>
            </a:pPr>
            <a:r>
              <a:rPr lang="zh-CN" altLang="en-US" sz="1700" dirty="0" smtClean="0">
                <a:solidFill>
                  <a:srgbClr val="CC0066"/>
                </a:solidFill>
                <a:latin typeface="黑体" pitchFamily="49" charset="-122"/>
                <a:ea typeface="黑体" pitchFamily="49" charset="-122"/>
              </a:rPr>
              <a:t>气</a:t>
            </a:r>
            <a:r>
              <a:rPr lang="zh-CN" altLang="en-US" sz="1700" dirty="0" smtClean="0">
                <a:solidFill>
                  <a:srgbClr val="CC0066"/>
                </a:solidFill>
                <a:latin typeface="黑体" pitchFamily="49" charset="-122"/>
                <a:ea typeface="黑体" pitchFamily="49" charset="-122"/>
              </a:rPr>
              <a:t>象卫星</a:t>
            </a:r>
            <a:r>
              <a:rPr lang="zh-CN" altLang="en-US" sz="1700" dirty="0" smtClean="0">
                <a:latin typeface="黑体" pitchFamily="49" charset="-122"/>
                <a:ea typeface="黑体" pitchFamily="49" charset="-122"/>
              </a:rPr>
              <a:t>使用红外成像传感系统可以获取不同云层的图像，即云图，由此分析某一地区的气象状</a:t>
            </a:r>
            <a:r>
              <a:rPr lang="zh-CN" altLang="en-US" sz="1700" dirty="0" smtClean="0">
                <a:latin typeface="黑体" pitchFamily="49" charset="-122"/>
                <a:ea typeface="黑体" pitchFamily="49" charset="-122"/>
              </a:rPr>
              <a:t>况</a:t>
            </a:r>
            <a:endParaRPr lang="zh-CN" altLang="en-US" sz="1700" dirty="0" smtClean="0">
              <a:latin typeface="黑体" pitchFamily="49" charset="-122"/>
              <a:ea typeface="黑体" pitchFamily="49" charset="-122"/>
            </a:endParaRPr>
          </a:p>
          <a:p>
            <a:pPr lvl="2" eaLnBrk="1" hangingPunct="1">
              <a:lnSpc>
                <a:spcPct val="150000"/>
              </a:lnSpc>
              <a:buFont typeface="Wingdings" pitchFamily="2" charset="2"/>
              <a:buChar char="l"/>
            </a:pPr>
            <a:r>
              <a:rPr lang="zh-CN" altLang="en-US" sz="1700" dirty="0" smtClean="0">
                <a:solidFill>
                  <a:srgbClr val="CC0066"/>
                </a:solidFill>
                <a:latin typeface="黑体" pitchFamily="49" charset="-122"/>
                <a:ea typeface="黑体" pitchFamily="49" charset="-122"/>
              </a:rPr>
              <a:t>海</a:t>
            </a:r>
            <a:r>
              <a:rPr lang="zh-CN" altLang="en-US" sz="1700" dirty="0" smtClean="0">
                <a:solidFill>
                  <a:srgbClr val="CC0066"/>
                </a:solidFill>
                <a:latin typeface="黑体" pitchFamily="49" charset="-122"/>
                <a:ea typeface="黑体" pitchFamily="49" charset="-122"/>
              </a:rPr>
              <a:t>洋卫星</a:t>
            </a:r>
            <a:r>
              <a:rPr lang="zh-CN" altLang="en-US" sz="1700" dirty="0" smtClean="0">
                <a:latin typeface="黑体" pitchFamily="49" charset="-122"/>
                <a:ea typeface="黑体" pitchFamily="49" charset="-122"/>
              </a:rPr>
              <a:t>使用合成孔径雷达获取海洋、浅滩图像，由此重构海洋波浪三维表面</a:t>
            </a:r>
            <a:r>
              <a:rPr lang="zh-CN" altLang="en-US" sz="1700" dirty="0" smtClean="0">
                <a:latin typeface="黑体" pitchFamily="49" charset="-122"/>
                <a:ea typeface="黑体" pitchFamily="49" charset="-122"/>
              </a:rPr>
              <a:t>图</a:t>
            </a:r>
            <a:endParaRPr lang="zh-CN" altLang="en-US" sz="1700" dirty="0" smtClean="0">
              <a:latin typeface="黑体" pitchFamily="49" charset="-122"/>
              <a:ea typeface="黑体" pitchFamily="49" charset="-122"/>
            </a:endParaRPr>
          </a:p>
          <a:p>
            <a:pPr lvl="2" eaLnBrk="1" hangingPunct="1">
              <a:lnSpc>
                <a:spcPct val="150000"/>
              </a:lnSpc>
              <a:buFont typeface="Wingdings" pitchFamily="2" charset="2"/>
              <a:buChar char="l"/>
            </a:pPr>
            <a:r>
              <a:rPr lang="zh-CN" altLang="en-US" sz="1700" dirty="0" smtClean="0">
                <a:solidFill>
                  <a:srgbClr val="CC0066"/>
                </a:solidFill>
                <a:latin typeface="黑体" pitchFamily="49" charset="-122"/>
                <a:ea typeface="黑体" pitchFamily="49" charset="-122"/>
              </a:rPr>
              <a:t>资</a:t>
            </a:r>
            <a:r>
              <a:rPr lang="zh-CN" altLang="en-US" sz="1700" dirty="0" smtClean="0">
                <a:solidFill>
                  <a:srgbClr val="CC0066"/>
                </a:solidFill>
                <a:latin typeface="黑体" pitchFamily="49" charset="-122"/>
                <a:ea typeface="黑体" pitchFamily="49" charset="-122"/>
              </a:rPr>
              <a:t>源卫星</a:t>
            </a:r>
            <a:r>
              <a:rPr lang="zh-CN" altLang="en-US" sz="1700" dirty="0" smtClean="0">
                <a:latin typeface="黑体" pitchFamily="49" charset="-122"/>
                <a:ea typeface="黑体" pitchFamily="49" charset="-122"/>
              </a:rPr>
              <a:t>装备有多光谱探测器，可以获取地表相应点的多个光谱段的反射特性，如红外、可见光、紫外等；多光谱图像被广泛地用于找矿、森林、农作物调查、自然灾害测报、资源和生态环境检测等 </a:t>
            </a:r>
          </a:p>
        </p:txBody>
      </p:sp>
      <p:sp>
        <p:nvSpPr>
          <p:cNvPr id="3" name="Rectangle 3"/>
          <p:cNvSpPr>
            <a:spLocks noGrp="1" noChangeArrowheads="1"/>
          </p:cNvSpPr>
          <p:nvPr>
            <p:ph type="title"/>
          </p:nvPr>
        </p:nvSpPr>
        <p:spPr>
          <a:xfrm>
            <a:off x="869950" y="0"/>
            <a:ext cx="6359525" cy="746125"/>
          </a:xfrm>
        </p:spPr>
        <p:txBody>
          <a:bodyPr/>
          <a:lstStyle/>
          <a:p>
            <a:pPr eaLnBrk="1" hangingPunct="1">
              <a:defRPr/>
            </a:pPr>
            <a:r>
              <a:rPr lang="zh-CN" altLang="en-US" sz="3600" dirty="0" smtClean="0">
                <a:solidFill>
                  <a:srgbClr val="0000FF"/>
                </a:solidFill>
                <a:ea typeface="黑体" pitchFamily="49" charset="-122"/>
              </a:rPr>
              <a:t>具</a:t>
            </a:r>
            <a:r>
              <a:rPr lang="zh-CN" altLang="en-US" sz="3600" dirty="0" smtClean="0">
                <a:solidFill>
                  <a:srgbClr val="0000FF"/>
                </a:solidFill>
                <a:ea typeface="黑体" pitchFamily="49" charset="-122"/>
              </a:rPr>
              <a:t>体应用情</a:t>
            </a:r>
            <a:r>
              <a:rPr lang="zh-CN" altLang="en-US" sz="3600" dirty="0" smtClean="0">
                <a:solidFill>
                  <a:srgbClr val="0000FF"/>
                </a:solidFill>
                <a:ea typeface="黑体" pitchFamily="49" charset="-122"/>
              </a:rPr>
              <a:t>况</a:t>
            </a:r>
            <a:endParaRPr lang="zh-CN" altLang="en-US" sz="3600" dirty="0" smtClean="0">
              <a:solidFill>
                <a:srgbClr val="0000FF"/>
              </a:solidFill>
              <a:ea typeface="黑体" pitchFamily="49"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xfrm>
            <a:off x="179388" y="1171575"/>
            <a:ext cx="8766175" cy="5426075"/>
          </a:xfrm>
        </p:spPr>
        <p:txBody>
          <a:bodyPr/>
          <a:lstStyle/>
          <a:p>
            <a:pPr eaLnBrk="1" hangingPunct="1">
              <a:lnSpc>
                <a:spcPct val="90000"/>
              </a:lnSpc>
              <a:spcAft>
                <a:spcPct val="60000"/>
              </a:spcAft>
              <a:buSzPct val="60000"/>
              <a:buFontTx/>
              <a:buBlip>
                <a:blip r:embed="rId3"/>
              </a:buBlip>
            </a:pPr>
            <a:r>
              <a:rPr lang="zh-CN" altLang="en-US" sz="2800" dirty="0" smtClean="0">
                <a:solidFill>
                  <a:srgbClr val="800000"/>
                </a:solidFill>
                <a:latin typeface="黑体" pitchFamily="49" charset="-122"/>
                <a:ea typeface="黑体" pitchFamily="49" charset="-122"/>
              </a:rPr>
              <a:t>医学图像分析与诊断</a:t>
            </a:r>
          </a:p>
          <a:p>
            <a:pPr lvl="1" eaLnBrk="1" hangingPunct="1">
              <a:lnSpc>
                <a:spcPct val="150000"/>
              </a:lnSpc>
              <a:buSzPct val="60000"/>
              <a:buFont typeface="Wingdings" pitchFamily="2" charset="2"/>
              <a:buChar char="l"/>
            </a:pPr>
            <a:r>
              <a:rPr lang="zh-CN" altLang="en-US" sz="2000" dirty="0" smtClean="0">
                <a:solidFill>
                  <a:srgbClr val="0000FF"/>
                </a:solidFill>
                <a:latin typeface="黑体" pitchFamily="49" charset="-122"/>
                <a:ea typeface="黑体" pitchFamily="49" charset="-122"/>
              </a:rPr>
              <a:t>成</a:t>
            </a:r>
            <a:r>
              <a:rPr lang="zh-CN" altLang="en-US" sz="2000" dirty="0" smtClean="0">
                <a:solidFill>
                  <a:srgbClr val="0000FF"/>
                </a:solidFill>
                <a:latin typeface="黑体" pitchFamily="49" charset="-122"/>
                <a:ea typeface="黑体" pitchFamily="49" charset="-122"/>
              </a:rPr>
              <a:t>像方</a:t>
            </a:r>
            <a:r>
              <a:rPr lang="zh-CN" altLang="en-US" sz="2000" dirty="0" smtClean="0">
                <a:solidFill>
                  <a:srgbClr val="0000FF"/>
                </a:solidFill>
                <a:latin typeface="黑体" pitchFamily="49" charset="-122"/>
                <a:ea typeface="黑体" pitchFamily="49" charset="-122"/>
              </a:rPr>
              <a:t>法</a:t>
            </a:r>
            <a:endParaRPr lang="en-US" altLang="zh-CN" sz="2000" dirty="0" smtClean="0">
              <a:solidFill>
                <a:srgbClr val="0000FF"/>
              </a:solidFill>
              <a:latin typeface="黑体" pitchFamily="49" charset="-122"/>
              <a:ea typeface="黑体" pitchFamily="49" charset="-122"/>
            </a:endParaRPr>
          </a:p>
          <a:p>
            <a:pPr lvl="2" eaLnBrk="1" hangingPunct="1">
              <a:lnSpc>
                <a:spcPct val="150000"/>
              </a:lnSpc>
              <a:buSzPct val="60000"/>
              <a:buFont typeface="Wingdings" pitchFamily="2" charset="2"/>
              <a:buChar char="l"/>
            </a:pPr>
            <a:r>
              <a:rPr lang="zh-CN" altLang="en-US" sz="1800" dirty="0" smtClean="0">
                <a:latin typeface="黑体" pitchFamily="49" charset="-122"/>
                <a:ea typeface="黑体" pitchFamily="49" charset="-122"/>
              </a:rPr>
              <a:t>传</a:t>
            </a:r>
            <a:r>
              <a:rPr lang="zh-CN" altLang="en-US" sz="1800" dirty="0" smtClean="0">
                <a:latin typeface="黑体" pitchFamily="49" charset="-122"/>
                <a:ea typeface="黑体" pitchFamily="49" charset="-122"/>
              </a:rPr>
              <a:t>统的</a:t>
            </a:r>
            <a:r>
              <a:rPr lang="en-US" altLang="zh-CN" sz="1800" dirty="0" smtClean="0">
                <a:solidFill>
                  <a:srgbClr val="CC0066"/>
                </a:solidFill>
                <a:latin typeface="黑体" pitchFamily="49" charset="-122"/>
                <a:ea typeface="黑体" pitchFamily="49" charset="-122"/>
              </a:rPr>
              <a:t>X</a:t>
            </a:r>
            <a:r>
              <a:rPr lang="zh-CN" altLang="en-US" sz="1800" dirty="0" smtClean="0">
                <a:solidFill>
                  <a:srgbClr val="CC0066"/>
                </a:solidFill>
                <a:latin typeface="黑体" pitchFamily="49" charset="-122"/>
                <a:ea typeface="黑体" pitchFamily="49" charset="-122"/>
              </a:rPr>
              <a:t>射线成像</a:t>
            </a:r>
            <a:r>
              <a:rPr lang="zh-CN" altLang="en-US" sz="1800" dirty="0" smtClean="0">
                <a:latin typeface="黑体" pitchFamily="49" charset="-122"/>
                <a:ea typeface="黑体" pitchFamily="49" charset="-122"/>
              </a:rPr>
              <a:t>、</a:t>
            </a:r>
            <a:r>
              <a:rPr lang="zh-CN" altLang="en-US" sz="1800" dirty="0" smtClean="0">
                <a:solidFill>
                  <a:srgbClr val="CC0066"/>
                </a:solidFill>
                <a:latin typeface="黑体" pitchFamily="49" charset="-122"/>
                <a:ea typeface="黑体" pitchFamily="49" charset="-122"/>
              </a:rPr>
              <a:t>计算机层析</a:t>
            </a:r>
            <a:r>
              <a:rPr lang="en-US" altLang="zh-CN" sz="1800" dirty="0" smtClean="0">
                <a:latin typeface="黑体" pitchFamily="49" charset="-122"/>
                <a:ea typeface="黑体" pitchFamily="49" charset="-122"/>
              </a:rPr>
              <a:t>(CT)</a:t>
            </a:r>
            <a:r>
              <a:rPr lang="zh-CN" altLang="en-US" sz="1800" dirty="0" smtClean="0">
                <a:latin typeface="黑体" pitchFamily="49" charset="-122"/>
                <a:ea typeface="黑体" pitchFamily="49" charset="-122"/>
              </a:rPr>
              <a:t>成像、核磁共振成像</a:t>
            </a:r>
            <a:r>
              <a:rPr lang="en-US" altLang="zh-CN" sz="1800" dirty="0" smtClean="0">
                <a:latin typeface="黑体" pitchFamily="49" charset="-122"/>
                <a:ea typeface="黑体" pitchFamily="49" charset="-122"/>
              </a:rPr>
              <a:t>(MRI)</a:t>
            </a:r>
            <a:r>
              <a:rPr lang="zh-CN" altLang="en-US" sz="1800" dirty="0" smtClean="0">
                <a:latin typeface="黑体" pitchFamily="49" charset="-122"/>
                <a:ea typeface="黑体" pitchFamily="49" charset="-122"/>
              </a:rPr>
              <a:t>、超声成像</a:t>
            </a:r>
            <a:r>
              <a:rPr lang="zh-CN" altLang="en-US" sz="1800" dirty="0" smtClean="0">
                <a:latin typeface="黑体" pitchFamily="49" charset="-122"/>
                <a:ea typeface="黑体" pitchFamily="49" charset="-122"/>
              </a:rPr>
              <a:t>等</a:t>
            </a:r>
            <a:endParaRPr lang="en-US" altLang="zh-CN" sz="1800" dirty="0" smtClean="0">
              <a:latin typeface="黑体" pitchFamily="49" charset="-122"/>
              <a:ea typeface="黑体" pitchFamily="49" charset="-122"/>
            </a:endParaRPr>
          </a:p>
          <a:p>
            <a:pPr lvl="1" eaLnBrk="1" hangingPunct="1">
              <a:lnSpc>
                <a:spcPct val="150000"/>
              </a:lnSpc>
              <a:buSzPct val="60000"/>
              <a:buFont typeface="Wingdings" pitchFamily="2" charset="2"/>
              <a:buChar char="l"/>
            </a:pPr>
            <a:r>
              <a:rPr lang="zh-CN" altLang="en-US" sz="2000" dirty="0" smtClean="0">
                <a:solidFill>
                  <a:srgbClr val="0000FF"/>
                </a:solidFill>
                <a:latin typeface="黑体" pitchFamily="49" charset="-122"/>
                <a:ea typeface="黑体" pitchFamily="49" charset="-122"/>
              </a:rPr>
              <a:t>在</a:t>
            </a:r>
            <a:r>
              <a:rPr lang="zh-CN" altLang="en-US" sz="2000" dirty="0" smtClean="0">
                <a:solidFill>
                  <a:srgbClr val="0000FF"/>
                </a:solidFill>
                <a:latin typeface="黑体" pitchFamily="49" charset="-122"/>
                <a:ea typeface="黑体" pitchFamily="49" charset="-122"/>
              </a:rPr>
              <a:t>医学图像诊断方面有两个应</a:t>
            </a:r>
            <a:r>
              <a:rPr lang="zh-CN" altLang="en-US" sz="2000" dirty="0" smtClean="0">
                <a:solidFill>
                  <a:srgbClr val="0000FF"/>
                </a:solidFill>
                <a:latin typeface="黑体" pitchFamily="49" charset="-122"/>
                <a:ea typeface="黑体" pitchFamily="49" charset="-122"/>
              </a:rPr>
              <a:t>用</a:t>
            </a:r>
            <a:endParaRPr lang="en-US" altLang="zh-CN" sz="2000" dirty="0" smtClean="0">
              <a:solidFill>
                <a:srgbClr val="0000FF"/>
              </a:solidFill>
              <a:latin typeface="黑体" pitchFamily="49" charset="-122"/>
              <a:ea typeface="黑体" pitchFamily="49" charset="-122"/>
            </a:endParaRPr>
          </a:p>
          <a:p>
            <a:pPr lvl="2" eaLnBrk="1" hangingPunct="1">
              <a:lnSpc>
                <a:spcPct val="150000"/>
              </a:lnSpc>
              <a:buSzPct val="60000"/>
              <a:buFont typeface="Wingdings" pitchFamily="2" charset="2"/>
              <a:buChar char="l"/>
            </a:pPr>
            <a:r>
              <a:rPr lang="zh-CN" altLang="en-US" sz="1800" dirty="0" smtClean="0">
                <a:latin typeface="黑体" pitchFamily="49" charset="-122"/>
                <a:ea typeface="黑体" pitchFamily="49" charset="-122"/>
              </a:rPr>
              <a:t>对</a:t>
            </a:r>
            <a:r>
              <a:rPr lang="zh-CN" altLang="en-US" sz="1800" dirty="0" smtClean="0">
                <a:latin typeface="黑体" pitchFamily="49" charset="-122"/>
                <a:ea typeface="黑体" pitchFamily="49" charset="-122"/>
              </a:rPr>
              <a:t>图像进行增强、标记、染色等处理来帮助医生诊断疾病，并协助医生对感兴趣的区域进行定量测量和比</a:t>
            </a:r>
            <a:r>
              <a:rPr lang="zh-CN" altLang="en-US" sz="1800" dirty="0" smtClean="0">
                <a:latin typeface="黑体" pitchFamily="49" charset="-122"/>
                <a:ea typeface="黑体" pitchFamily="49" charset="-122"/>
              </a:rPr>
              <a:t>较</a:t>
            </a:r>
            <a:endParaRPr lang="en-US" altLang="zh-CN" sz="1800" dirty="0" smtClean="0">
              <a:latin typeface="黑体" pitchFamily="49" charset="-122"/>
              <a:ea typeface="黑体" pitchFamily="49" charset="-122"/>
            </a:endParaRPr>
          </a:p>
          <a:p>
            <a:pPr lvl="2" eaLnBrk="1" hangingPunct="1">
              <a:lnSpc>
                <a:spcPct val="150000"/>
              </a:lnSpc>
              <a:buSzPct val="60000"/>
              <a:buFont typeface="Wingdings" pitchFamily="2" charset="2"/>
              <a:buChar char="l"/>
            </a:pPr>
            <a:r>
              <a:rPr lang="zh-CN" altLang="en-US" sz="1800" dirty="0" smtClean="0">
                <a:latin typeface="黑体" pitchFamily="49" charset="-122"/>
                <a:ea typeface="黑体" pitchFamily="49" charset="-122"/>
              </a:rPr>
              <a:t>利</a:t>
            </a:r>
            <a:r>
              <a:rPr lang="zh-CN" altLang="en-US" sz="1800" dirty="0" smtClean="0">
                <a:latin typeface="黑体" pitchFamily="49" charset="-122"/>
                <a:ea typeface="黑体" pitchFamily="49" charset="-122"/>
              </a:rPr>
              <a:t>用专家知识系统对图像进行自动分析和解释，检测并识别出可疑区域，给出诊断结</a:t>
            </a:r>
            <a:r>
              <a:rPr lang="zh-CN" altLang="en-US" sz="1800" dirty="0" smtClean="0">
                <a:latin typeface="黑体" pitchFamily="49" charset="-122"/>
                <a:ea typeface="黑体" pitchFamily="49" charset="-122"/>
              </a:rPr>
              <a:t>果</a:t>
            </a:r>
            <a:endParaRPr lang="zh-CN" altLang="en-US" sz="1800" dirty="0" smtClean="0">
              <a:latin typeface="黑体" pitchFamily="49" charset="-122"/>
              <a:ea typeface="黑体" pitchFamily="49" charset="-122"/>
            </a:endParaRPr>
          </a:p>
        </p:txBody>
      </p:sp>
      <p:sp>
        <p:nvSpPr>
          <p:cNvPr id="3" name="Rectangle 3"/>
          <p:cNvSpPr>
            <a:spLocks noGrp="1" noChangeArrowheads="1"/>
          </p:cNvSpPr>
          <p:nvPr>
            <p:ph type="title"/>
          </p:nvPr>
        </p:nvSpPr>
        <p:spPr>
          <a:xfrm>
            <a:off x="869950" y="0"/>
            <a:ext cx="6359525" cy="746125"/>
          </a:xfrm>
        </p:spPr>
        <p:txBody>
          <a:bodyPr/>
          <a:lstStyle/>
          <a:p>
            <a:pPr eaLnBrk="1" hangingPunct="1">
              <a:defRPr/>
            </a:pPr>
            <a:r>
              <a:rPr lang="zh-CN" altLang="en-US" sz="3600" dirty="0" smtClean="0">
                <a:solidFill>
                  <a:srgbClr val="0000FF"/>
                </a:solidFill>
                <a:ea typeface="黑体" pitchFamily="49" charset="-122"/>
              </a:rPr>
              <a:t>具</a:t>
            </a:r>
            <a:r>
              <a:rPr lang="zh-CN" altLang="en-US" sz="3600" dirty="0" smtClean="0">
                <a:solidFill>
                  <a:srgbClr val="0000FF"/>
                </a:solidFill>
                <a:ea typeface="黑体" pitchFamily="49" charset="-122"/>
              </a:rPr>
              <a:t>体应用情</a:t>
            </a:r>
            <a:r>
              <a:rPr lang="zh-CN" altLang="en-US" sz="3600" dirty="0" smtClean="0">
                <a:solidFill>
                  <a:srgbClr val="0000FF"/>
                </a:solidFill>
                <a:ea typeface="黑体" pitchFamily="49" charset="-122"/>
              </a:rPr>
              <a:t>况</a:t>
            </a:r>
            <a:endParaRPr lang="zh-CN" altLang="en-US" sz="3600" dirty="0" smtClean="0">
              <a:solidFill>
                <a:srgbClr val="0000FF"/>
              </a:solidFill>
              <a:ea typeface="黑体" pitchFamily="49" charset="-122"/>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xfrm>
            <a:off x="179388" y="1133475"/>
            <a:ext cx="8766175" cy="5464175"/>
          </a:xfrm>
        </p:spPr>
        <p:txBody>
          <a:bodyPr/>
          <a:lstStyle/>
          <a:p>
            <a:pPr eaLnBrk="1" hangingPunct="1">
              <a:lnSpc>
                <a:spcPct val="90000"/>
              </a:lnSpc>
              <a:buSzPct val="60000"/>
              <a:buFontTx/>
              <a:buBlip>
                <a:blip r:embed="rId3"/>
              </a:buBlip>
            </a:pPr>
            <a:r>
              <a:rPr lang="zh-CN" altLang="en-US" sz="2800" dirty="0" smtClean="0">
                <a:solidFill>
                  <a:srgbClr val="800000"/>
                </a:solidFill>
                <a:latin typeface="黑体" pitchFamily="49" charset="-122"/>
                <a:ea typeface="黑体" pitchFamily="49" charset="-122"/>
              </a:rPr>
              <a:t>产</a:t>
            </a:r>
            <a:r>
              <a:rPr lang="zh-CN" altLang="en-US" sz="2800" dirty="0" smtClean="0">
                <a:solidFill>
                  <a:srgbClr val="800000"/>
                </a:solidFill>
                <a:latin typeface="黑体" pitchFamily="49" charset="-122"/>
                <a:ea typeface="黑体" pitchFamily="49" charset="-122"/>
              </a:rPr>
              <a:t>品检验</a:t>
            </a:r>
          </a:p>
          <a:p>
            <a:pPr lvl="1" eaLnBrk="1" hangingPunct="1">
              <a:lnSpc>
                <a:spcPct val="150000"/>
              </a:lnSpc>
              <a:buFont typeface="Wingdings" pitchFamily="2" charset="2"/>
              <a:buChar char="l"/>
            </a:pPr>
            <a:r>
              <a:rPr lang="zh-CN" altLang="en-US" sz="2000" dirty="0" smtClean="0">
                <a:solidFill>
                  <a:srgbClr val="0000FF"/>
                </a:solidFill>
                <a:latin typeface="黑体" pitchFamily="49" charset="-122"/>
                <a:ea typeface="黑体" pitchFamily="49" charset="-122"/>
              </a:rPr>
              <a:t>在</a:t>
            </a:r>
            <a:r>
              <a:rPr lang="zh-CN" altLang="en-US" sz="2000" dirty="0" smtClean="0">
                <a:solidFill>
                  <a:srgbClr val="0000FF"/>
                </a:solidFill>
                <a:latin typeface="黑体" pitchFamily="49" charset="-122"/>
                <a:ea typeface="黑体" pitchFamily="49" charset="-122"/>
              </a:rPr>
              <a:t>工业领域中的一个成功应用是产品检</a:t>
            </a:r>
            <a:r>
              <a:rPr lang="zh-CN" altLang="en-US" sz="2000" dirty="0" smtClean="0">
                <a:solidFill>
                  <a:srgbClr val="0000FF"/>
                </a:solidFill>
                <a:latin typeface="黑体" pitchFamily="49" charset="-122"/>
                <a:ea typeface="黑体" pitchFamily="49" charset="-122"/>
              </a:rPr>
              <a:t>验</a:t>
            </a:r>
            <a:endParaRPr lang="en-US" altLang="zh-CN" sz="2000" dirty="0" smtClean="0">
              <a:solidFill>
                <a:srgbClr val="0000FF"/>
              </a:solidFill>
              <a:latin typeface="黑体" pitchFamily="49" charset="-122"/>
              <a:ea typeface="黑体" pitchFamily="49" charset="-122"/>
            </a:endParaRPr>
          </a:p>
          <a:p>
            <a:pPr lvl="1" eaLnBrk="1" hangingPunct="1">
              <a:lnSpc>
                <a:spcPct val="150000"/>
              </a:lnSpc>
              <a:buFont typeface="Wingdings" pitchFamily="2" charset="2"/>
              <a:buChar char="l"/>
            </a:pPr>
            <a:r>
              <a:rPr lang="zh-CN" altLang="en-US" sz="2000" dirty="0" smtClean="0">
                <a:solidFill>
                  <a:srgbClr val="0000FF"/>
                </a:solidFill>
                <a:latin typeface="黑体" pitchFamily="49" charset="-122"/>
                <a:ea typeface="黑体" pitchFamily="49" charset="-122"/>
              </a:rPr>
              <a:t>目</a:t>
            </a:r>
            <a:r>
              <a:rPr lang="zh-CN" altLang="en-US" sz="2000" dirty="0" smtClean="0">
                <a:solidFill>
                  <a:srgbClr val="0000FF"/>
                </a:solidFill>
                <a:latin typeface="黑体" pitchFamily="49" charset="-122"/>
                <a:ea typeface="黑体" pitchFamily="49" charset="-122"/>
              </a:rPr>
              <a:t>前已经用于产品外形检验、表面缺陷检</a:t>
            </a:r>
            <a:r>
              <a:rPr lang="zh-CN" altLang="en-US" sz="2000" dirty="0" smtClean="0">
                <a:solidFill>
                  <a:srgbClr val="0000FF"/>
                </a:solidFill>
                <a:latin typeface="黑体" pitchFamily="49" charset="-122"/>
                <a:ea typeface="黑体" pitchFamily="49" charset="-122"/>
              </a:rPr>
              <a:t>验</a:t>
            </a:r>
            <a:endParaRPr lang="en-US" altLang="zh-CN" sz="2000" dirty="0" smtClean="0">
              <a:solidFill>
                <a:srgbClr val="0000FF"/>
              </a:solidFill>
              <a:latin typeface="黑体" pitchFamily="49" charset="-122"/>
              <a:ea typeface="黑体" pitchFamily="49" charset="-122"/>
            </a:endParaRPr>
          </a:p>
          <a:p>
            <a:pPr lvl="2" eaLnBrk="1" hangingPunct="1">
              <a:lnSpc>
                <a:spcPct val="150000"/>
              </a:lnSpc>
              <a:buFont typeface="Wingdings" pitchFamily="2" charset="2"/>
              <a:buChar char="l"/>
            </a:pPr>
            <a:r>
              <a:rPr lang="zh-CN" altLang="en-US" sz="1800" dirty="0" smtClean="0">
                <a:solidFill>
                  <a:srgbClr val="FF0000"/>
                </a:solidFill>
                <a:latin typeface="黑体" pitchFamily="49" charset="-122"/>
                <a:ea typeface="黑体" pitchFamily="49" charset="-122"/>
              </a:rPr>
              <a:t>比如</a:t>
            </a:r>
            <a:endParaRPr lang="en-US" altLang="zh-CN" sz="1800" dirty="0" smtClean="0">
              <a:solidFill>
                <a:srgbClr val="FF0000"/>
              </a:solidFill>
              <a:latin typeface="黑体" pitchFamily="49" charset="-122"/>
              <a:ea typeface="黑体" pitchFamily="49" charset="-122"/>
            </a:endParaRPr>
          </a:p>
          <a:p>
            <a:pPr lvl="3" eaLnBrk="1" hangingPunct="1">
              <a:lnSpc>
                <a:spcPct val="150000"/>
              </a:lnSpc>
              <a:buFont typeface="Wingdings" pitchFamily="2" charset="2"/>
              <a:buChar char="l"/>
            </a:pPr>
            <a:r>
              <a:rPr lang="zh-CN" altLang="en-US" sz="1800" dirty="0" smtClean="0">
                <a:latin typeface="黑体" pitchFamily="49" charset="-122"/>
                <a:ea typeface="黑体" pitchFamily="49" charset="-122"/>
              </a:rPr>
              <a:t>滑</a:t>
            </a:r>
            <a:r>
              <a:rPr lang="zh-CN" altLang="en-US" sz="1800" dirty="0" smtClean="0">
                <a:latin typeface="黑体" pitchFamily="49" charset="-122"/>
                <a:ea typeface="黑体" pitchFamily="49" charset="-122"/>
              </a:rPr>
              <a:t>块及滑槽的</a:t>
            </a:r>
            <a:r>
              <a:rPr lang="zh-CN" altLang="en-US" sz="1800" dirty="0" smtClean="0">
                <a:solidFill>
                  <a:srgbClr val="CC0066"/>
                </a:solidFill>
                <a:latin typeface="黑体" pitchFamily="49" charset="-122"/>
                <a:ea typeface="黑体" pitchFamily="49" charset="-122"/>
              </a:rPr>
              <a:t>外形检验</a:t>
            </a:r>
            <a:r>
              <a:rPr lang="zh-CN" altLang="en-US" sz="1800" dirty="0" smtClean="0">
                <a:latin typeface="黑体" pitchFamily="49" charset="-122"/>
                <a:ea typeface="黑体" pitchFamily="49" charset="-122"/>
              </a:rPr>
              <a:t>以及装配后的</a:t>
            </a:r>
            <a:r>
              <a:rPr lang="zh-CN" altLang="en-US" sz="1800" dirty="0" smtClean="0">
                <a:solidFill>
                  <a:srgbClr val="CC0066"/>
                </a:solidFill>
                <a:latin typeface="黑体" pitchFamily="49" charset="-122"/>
                <a:ea typeface="黑体" pitchFamily="49" charset="-122"/>
              </a:rPr>
              <a:t>位置检验</a:t>
            </a:r>
            <a:r>
              <a:rPr lang="zh-CN" altLang="en-US" sz="1800" dirty="0" smtClean="0">
                <a:latin typeface="黑体" pitchFamily="49" charset="-122"/>
                <a:ea typeface="黑体" pitchFamily="49" charset="-122"/>
              </a:rPr>
              <a:t>，以决定它们能否装配在一起，并且准确无误地完成装配任</a:t>
            </a:r>
            <a:r>
              <a:rPr lang="zh-CN" altLang="en-US" sz="1800" dirty="0" smtClean="0">
                <a:latin typeface="黑体" pitchFamily="49" charset="-122"/>
                <a:ea typeface="黑体" pitchFamily="49" charset="-122"/>
              </a:rPr>
              <a:t>务</a:t>
            </a:r>
            <a:endParaRPr lang="en-US" altLang="zh-CN" sz="1800" dirty="0" smtClean="0">
              <a:latin typeface="黑体" pitchFamily="49" charset="-122"/>
              <a:ea typeface="黑体" pitchFamily="49" charset="-122"/>
            </a:endParaRPr>
          </a:p>
          <a:p>
            <a:pPr lvl="3" eaLnBrk="1" hangingPunct="1">
              <a:lnSpc>
                <a:spcPct val="150000"/>
              </a:lnSpc>
              <a:buFont typeface="Wingdings" pitchFamily="2" charset="2"/>
              <a:buChar char="l"/>
            </a:pPr>
            <a:r>
              <a:rPr lang="zh-CN" altLang="en-US" sz="1800" dirty="0" smtClean="0">
                <a:latin typeface="黑体" pitchFamily="49" charset="-122"/>
                <a:ea typeface="黑体" pitchFamily="49" charset="-122"/>
              </a:rPr>
              <a:t>发</a:t>
            </a:r>
            <a:r>
              <a:rPr lang="zh-CN" altLang="en-US" sz="1800" dirty="0" smtClean="0">
                <a:latin typeface="黑体" pitchFamily="49" charset="-122"/>
                <a:ea typeface="黑体" pitchFamily="49" charset="-122"/>
              </a:rPr>
              <a:t>动机内壁麻点、刻痕和裂缝等</a:t>
            </a:r>
            <a:r>
              <a:rPr lang="zh-CN" altLang="en-US" sz="1800" dirty="0" smtClean="0">
                <a:solidFill>
                  <a:srgbClr val="CC0066"/>
                </a:solidFill>
                <a:latin typeface="黑体" pitchFamily="49" charset="-122"/>
                <a:ea typeface="黑体" pitchFamily="49" charset="-122"/>
              </a:rPr>
              <a:t>缺陷检查</a:t>
            </a:r>
            <a:r>
              <a:rPr lang="zh-CN" altLang="en-US" sz="1800" dirty="0" smtClean="0">
                <a:latin typeface="黑体" pitchFamily="49" charset="-122"/>
                <a:ea typeface="黑体" pitchFamily="49" charset="-122"/>
              </a:rPr>
              <a:t>以决定产品的质</a:t>
            </a:r>
            <a:r>
              <a:rPr lang="zh-CN" altLang="en-US" sz="1800" dirty="0" smtClean="0">
                <a:latin typeface="黑体" pitchFamily="49" charset="-122"/>
                <a:ea typeface="黑体" pitchFamily="49" charset="-122"/>
              </a:rPr>
              <a:t>量</a:t>
            </a:r>
            <a:endParaRPr lang="en-US" altLang="zh-CN" sz="1800" dirty="0" smtClean="0">
              <a:latin typeface="黑体" pitchFamily="49" charset="-122"/>
              <a:ea typeface="黑体" pitchFamily="49" charset="-122"/>
            </a:endParaRPr>
          </a:p>
          <a:p>
            <a:pPr lvl="3" eaLnBrk="1" hangingPunct="1">
              <a:lnSpc>
                <a:spcPct val="150000"/>
              </a:lnSpc>
              <a:buFont typeface="Wingdings" pitchFamily="2" charset="2"/>
              <a:buChar char="l"/>
            </a:pPr>
            <a:r>
              <a:rPr lang="zh-CN" altLang="en-US" sz="1800" dirty="0" smtClean="0">
                <a:latin typeface="黑体" pitchFamily="49" charset="-122"/>
                <a:ea typeface="黑体" pitchFamily="49" charset="-122"/>
              </a:rPr>
              <a:t>通</a:t>
            </a:r>
            <a:r>
              <a:rPr lang="zh-CN" altLang="en-US" sz="1800" dirty="0" smtClean="0">
                <a:latin typeface="黑体" pitchFamily="49" charset="-122"/>
                <a:ea typeface="黑体" pitchFamily="49" charset="-122"/>
              </a:rPr>
              <a:t>过</a:t>
            </a:r>
            <a:r>
              <a:rPr lang="en-US" altLang="zh-CN" sz="1800" dirty="0" smtClean="0">
                <a:latin typeface="黑体" pitchFamily="49" charset="-122"/>
                <a:ea typeface="黑体" pitchFamily="49" charset="-122"/>
              </a:rPr>
              <a:t>X</a:t>
            </a:r>
            <a:r>
              <a:rPr lang="zh-CN" altLang="en-US" sz="1800" dirty="0" smtClean="0">
                <a:latin typeface="黑体" pitchFamily="49" charset="-122"/>
                <a:ea typeface="黑体" pitchFamily="49" charset="-122"/>
              </a:rPr>
              <a:t>射线照相或超声探测获取物体内部的图像，可以实现内部缺陷检验，如钢梁内部裂纹和气孔等缺陷检</a:t>
            </a:r>
            <a:r>
              <a:rPr lang="zh-CN" altLang="en-US" sz="1800" dirty="0" smtClean="0">
                <a:latin typeface="黑体" pitchFamily="49" charset="-122"/>
                <a:ea typeface="黑体" pitchFamily="49" charset="-122"/>
              </a:rPr>
              <a:t>验</a:t>
            </a:r>
            <a:endParaRPr lang="zh-CN" altLang="en-US" sz="1800" dirty="0" smtClean="0">
              <a:latin typeface="黑体" pitchFamily="49" charset="-122"/>
              <a:ea typeface="黑体" pitchFamily="49" charset="-122"/>
            </a:endParaRPr>
          </a:p>
        </p:txBody>
      </p:sp>
      <p:sp>
        <p:nvSpPr>
          <p:cNvPr id="3" name="Rectangle 3"/>
          <p:cNvSpPr>
            <a:spLocks noGrp="1" noChangeArrowheads="1"/>
          </p:cNvSpPr>
          <p:nvPr>
            <p:ph type="title"/>
          </p:nvPr>
        </p:nvSpPr>
        <p:spPr>
          <a:xfrm>
            <a:off x="869950" y="0"/>
            <a:ext cx="6359525" cy="746125"/>
          </a:xfrm>
        </p:spPr>
        <p:txBody>
          <a:bodyPr/>
          <a:lstStyle/>
          <a:p>
            <a:pPr eaLnBrk="1" hangingPunct="1">
              <a:defRPr/>
            </a:pPr>
            <a:r>
              <a:rPr lang="zh-CN" altLang="en-US" sz="3600" dirty="0" smtClean="0">
                <a:solidFill>
                  <a:srgbClr val="0000FF"/>
                </a:solidFill>
                <a:ea typeface="黑体" pitchFamily="49" charset="-122"/>
              </a:rPr>
              <a:t>具</a:t>
            </a:r>
            <a:r>
              <a:rPr lang="zh-CN" altLang="en-US" sz="3600" dirty="0" smtClean="0">
                <a:solidFill>
                  <a:srgbClr val="0000FF"/>
                </a:solidFill>
                <a:ea typeface="黑体" pitchFamily="49" charset="-122"/>
              </a:rPr>
              <a:t>体应用情</a:t>
            </a:r>
            <a:r>
              <a:rPr lang="zh-CN" altLang="en-US" sz="3600" dirty="0" smtClean="0">
                <a:solidFill>
                  <a:srgbClr val="0000FF"/>
                </a:solidFill>
                <a:ea typeface="黑体" pitchFamily="49" charset="-122"/>
              </a:rPr>
              <a:t>况</a:t>
            </a:r>
            <a:endParaRPr lang="zh-CN" altLang="en-US" sz="3600" dirty="0" smtClean="0">
              <a:solidFill>
                <a:srgbClr val="0000FF"/>
              </a:solidFill>
              <a:ea typeface="黑体" pitchFamily="49"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803275" y="120650"/>
            <a:ext cx="5911850" cy="641350"/>
          </a:xfrm>
          <a:prstGeom prst="rect">
            <a:avLst/>
          </a:prstGeom>
          <a:noFill/>
          <a:ln w="9525">
            <a:noFill/>
            <a:miter lim="800000"/>
            <a:headEnd/>
            <a:tailEnd/>
          </a:ln>
        </p:spPr>
        <p:txBody>
          <a:bodyPr>
            <a:spAutoFit/>
          </a:bodyPr>
          <a:lstStyle/>
          <a:p>
            <a:pPr latinLnBrk="0"/>
            <a:r>
              <a:rPr lang="zh-CN" altLang="en-US" sz="3600" b="1" dirty="0" smtClean="0">
                <a:solidFill>
                  <a:srgbClr val="0000FF"/>
                </a:solidFill>
              </a:rPr>
              <a:t>概</a:t>
            </a:r>
            <a:r>
              <a:rPr lang="zh-CN" altLang="en-US" sz="3600" b="1" dirty="0">
                <a:solidFill>
                  <a:srgbClr val="0000FF"/>
                </a:solidFill>
              </a:rPr>
              <a:t>论</a:t>
            </a:r>
          </a:p>
        </p:txBody>
      </p:sp>
      <p:sp>
        <p:nvSpPr>
          <p:cNvPr id="12291" name="Text Box 3"/>
          <p:cNvSpPr txBox="1">
            <a:spLocks noChangeArrowheads="1"/>
          </p:cNvSpPr>
          <p:nvPr/>
        </p:nvSpPr>
        <p:spPr bwMode="auto">
          <a:xfrm>
            <a:off x="1355725" y="1773238"/>
            <a:ext cx="184150" cy="457200"/>
          </a:xfrm>
          <a:prstGeom prst="rect">
            <a:avLst/>
          </a:prstGeom>
          <a:noFill/>
          <a:ln w="9525">
            <a:noFill/>
            <a:miter lim="800000"/>
            <a:headEnd/>
            <a:tailEnd/>
          </a:ln>
        </p:spPr>
        <p:txBody>
          <a:bodyPr wrap="none">
            <a:spAutoFit/>
          </a:bodyPr>
          <a:lstStyle/>
          <a:p>
            <a:pPr latinLnBrk="0"/>
            <a:endParaRPr lang="zh-CN" altLang="zh-CN" sz="2400">
              <a:latin typeface="Times New Roman" pitchFamily="18" charset="0"/>
              <a:ea typeface="宋体" pitchFamily="2" charset="-122"/>
            </a:endParaRPr>
          </a:p>
        </p:txBody>
      </p:sp>
      <p:sp>
        <p:nvSpPr>
          <p:cNvPr id="12292" name="Text Box 4"/>
          <p:cNvSpPr txBox="1">
            <a:spLocks noChangeArrowheads="1"/>
          </p:cNvSpPr>
          <p:nvPr/>
        </p:nvSpPr>
        <p:spPr bwMode="auto">
          <a:xfrm>
            <a:off x="241300" y="1131888"/>
            <a:ext cx="8331200" cy="4154984"/>
          </a:xfrm>
          <a:prstGeom prst="rect">
            <a:avLst/>
          </a:prstGeom>
          <a:noFill/>
          <a:ln w="9525">
            <a:noFill/>
            <a:miter lim="800000"/>
            <a:headEnd/>
            <a:tailEnd/>
          </a:ln>
        </p:spPr>
        <p:txBody>
          <a:bodyPr wrap="square">
            <a:spAutoFit/>
          </a:bodyPr>
          <a:lstStyle/>
          <a:p>
            <a:pPr marL="292100" latinLnBrk="0">
              <a:lnSpc>
                <a:spcPct val="110000"/>
              </a:lnSpc>
              <a:spcBef>
                <a:spcPct val="20000"/>
              </a:spcBef>
              <a:buFont typeface="Wingdings" pitchFamily="2" charset="2"/>
              <a:buChar char="l"/>
            </a:pPr>
            <a:r>
              <a:rPr lang="zh-CN" altLang="en-US" sz="2400" dirty="0" smtClean="0">
                <a:solidFill>
                  <a:srgbClr val="FF0000"/>
                </a:solidFill>
              </a:rPr>
              <a:t> </a:t>
            </a:r>
            <a:r>
              <a:rPr lang="en-US" altLang="zh-CN" sz="2400" dirty="0" smtClean="0">
                <a:solidFill>
                  <a:srgbClr val="FF0000"/>
                </a:solidFill>
              </a:rPr>
              <a:t> </a:t>
            </a:r>
            <a:r>
              <a:rPr lang="zh-CN" altLang="en-US" sz="2400" dirty="0" smtClean="0">
                <a:solidFill>
                  <a:srgbClr val="FF0000"/>
                </a:solidFill>
              </a:rPr>
              <a:t>学</a:t>
            </a:r>
            <a:r>
              <a:rPr lang="zh-CN" altLang="en-US" sz="2400" dirty="0" smtClean="0">
                <a:solidFill>
                  <a:srgbClr val="FF0000"/>
                </a:solidFill>
              </a:rPr>
              <a:t>习目标检测与跟踪技术的意义</a:t>
            </a:r>
            <a:endParaRPr lang="en-US" altLang="zh-CN" sz="2400" dirty="0" smtClean="0">
              <a:solidFill>
                <a:srgbClr val="FF0000"/>
              </a:solidFill>
            </a:endParaRPr>
          </a:p>
          <a:p>
            <a:pPr lvl="1">
              <a:lnSpc>
                <a:spcPct val="110000"/>
              </a:lnSpc>
              <a:spcBef>
                <a:spcPct val="40000"/>
              </a:spcBef>
              <a:buFont typeface="Wingdings" pitchFamily="2" charset="2"/>
              <a:buChar char="l"/>
            </a:pPr>
            <a:r>
              <a:rPr lang="zh-CN" altLang="en-US" dirty="0" smtClean="0">
                <a:latin typeface="黑体" pitchFamily="49" charset="-122"/>
                <a:ea typeface="黑体" pitchFamily="49" charset="-122"/>
              </a:rPr>
              <a:t> 现</a:t>
            </a:r>
            <a:r>
              <a:rPr lang="zh-CN" altLang="en-US" dirty="0" smtClean="0">
                <a:latin typeface="黑体" pitchFamily="49" charset="-122"/>
                <a:ea typeface="黑体" pitchFamily="49" charset="-122"/>
              </a:rPr>
              <a:t>代军事理论认为，掌握高科技将成为现代战争取胜的重要因</a:t>
            </a:r>
            <a:r>
              <a:rPr lang="zh-CN" altLang="en-US" dirty="0" smtClean="0">
                <a:latin typeface="黑体" pitchFamily="49" charset="-122"/>
                <a:ea typeface="黑体" pitchFamily="49" charset="-122"/>
              </a:rPr>
              <a:t>素</a:t>
            </a:r>
            <a:endParaRPr lang="en-US" altLang="zh-CN" dirty="0" smtClean="0">
              <a:latin typeface="黑体" pitchFamily="49" charset="-122"/>
              <a:ea typeface="黑体" pitchFamily="49" charset="-122"/>
            </a:endParaRPr>
          </a:p>
          <a:p>
            <a:pPr lvl="2">
              <a:lnSpc>
                <a:spcPct val="110000"/>
              </a:lnSpc>
              <a:spcBef>
                <a:spcPct val="40000"/>
              </a:spcBef>
              <a:buFont typeface="Wingdings" pitchFamily="2" charset="2"/>
              <a:buChar char="l"/>
            </a:pPr>
            <a:r>
              <a:rPr lang="zh-CN" altLang="en-US" dirty="0" smtClean="0">
                <a:solidFill>
                  <a:srgbClr val="0000FF"/>
                </a:solidFill>
                <a:latin typeface="黑体" pitchFamily="49" charset="-122"/>
                <a:ea typeface="黑体" pitchFamily="49" charset="-122"/>
              </a:rPr>
              <a:t> 以</a:t>
            </a:r>
            <a:r>
              <a:rPr lang="zh-CN" altLang="en-US" dirty="0" smtClean="0">
                <a:solidFill>
                  <a:srgbClr val="FF0000"/>
                </a:solidFill>
                <a:latin typeface="黑体" pitchFamily="49" charset="-122"/>
                <a:ea typeface="黑体" pitchFamily="49" charset="-122"/>
              </a:rPr>
              <a:t>侦察监视技术、通信技术、成像跟踪技术、精确制导技术</a:t>
            </a:r>
            <a:r>
              <a:rPr lang="zh-CN" altLang="en-US" dirty="0" smtClean="0">
                <a:solidFill>
                  <a:srgbClr val="0000FF"/>
                </a:solidFill>
                <a:latin typeface="黑体" pitchFamily="49" charset="-122"/>
                <a:ea typeface="黑体" pitchFamily="49" charset="-122"/>
              </a:rPr>
              <a:t>等为代表的军用高科技技术是夺取胜利的重要武器。</a:t>
            </a:r>
          </a:p>
          <a:p>
            <a:pPr lvl="1">
              <a:lnSpc>
                <a:spcPct val="110000"/>
              </a:lnSpc>
              <a:spcBef>
                <a:spcPct val="40000"/>
              </a:spcBef>
              <a:buFont typeface="Wingdings" pitchFamily="2" charset="2"/>
              <a:buChar char="l"/>
            </a:pPr>
            <a:r>
              <a:rPr lang="zh-CN" altLang="en-US" dirty="0" smtClean="0">
                <a:latin typeface="黑体" pitchFamily="49" charset="-122"/>
                <a:ea typeface="黑体" pitchFamily="49" charset="-122"/>
              </a:rPr>
              <a:t> 成</a:t>
            </a:r>
            <a:r>
              <a:rPr lang="zh-CN" altLang="en-US" dirty="0" smtClean="0">
                <a:latin typeface="黑体" pitchFamily="49" charset="-122"/>
                <a:ea typeface="黑体" pitchFamily="49" charset="-122"/>
              </a:rPr>
              <a:t>像跟踪技术是为了在战争中更精确、及时地识别敌方目标，有效地跟踪目标，是高科技武器系统中至关重要的核心技术。</a:t>
            </a:r>
          </a:p>
          <a:p>
            <a:pPr lvl="2">
              <a:lnSpc>
                <a:spcPct val="110000"/>
              </a:lnSpc>
              <a:spcBef>
                <a:spcPct val="40000"/>
              </a:spcBef>
              <a:buFont typeface="Wingdings" pitchFamily="2" charset="2"/>
              <a:buChar char="l"/>
            </a:pPr>
            <a:r>
              <a:rPr lang="zh-CN" altLang="en-US" dirty="0" smtClean="0">
                <a:solidFill>
                  <a:srgbClr val="0000FF"/>
                </a:solidFill>
                <a:latin typeface="黑体" pitchFamily="49" charset="-122"/>
                <a:ea typeface="黑体" pitchFamily="49" charset="-122"/>
              </a:rPr>
              <a:t> 例</a:t>
            </a:r>
            <a:r>
              <a:rPr lang="zh-CN" altLang="en-US" dirty="0" smtClean="0">
                <a:solidFill>
                  <a:srgbClr val="0000FF"/>
                </a:solidFill>
                <a:latin typeface="黑体" pitchFamily="49" charset="-122"/>
                <a:ea typeface="黑体" pitchFamily="49" charset="-122"/>
              </a:rPr>
              <a:t>如：一个完整的军事战斗任务大致包括侦察、搜索、监视以及攻击目标和毁伤目</a:t>
            </a:r>
            <a:r>
              <a:rPr lang="zh-CN" altLang="en-US" dirty="0" smtClean="0">
                <a:solidFill>
                  <a:srgbClr val="0000FF"/>
                </a:solidFill>
                <a:latin typeface="黑体" pitchFamily="49" charset="-122"/>
                <a:ea typeface="黑体" pitchFamily="49" charset="-122"/>
              </a:rPr>
              <a:t>标</a:t>
            </a:r>
            <a:endParaRPr lang="en-US" altLang="zh-CN" dirty="0" smtClean="0">
              <a:solidFill>
                <a:srgbClr val="0000FF"/>
              </a:solidFill>
              <a:latin typeface="黑体" pitchFamily="49" charset="-122"/>
              <a:ea typeface="黑体" pitchFamily="49" charset="-122"/>
            </a:endParaRPr>
          </a:p>
          <a:p>
            <a:pPr lvl="2">
              <a:lnSpc>
                <a:spcPct val="110000"/>
              </a:lnSpc>
              <a:spcBef>
                <a:spcPct val="40000"/>
              </a:spcBef>
              <a:buFont typeface="Wingdings" pitchFamily="2" charset="2"/>
              <a:buChar char="l"/>
            </a:pPr>
            <a:r>
              <a:rPr lang="zh-CN" altLang="en-US" dirty="0" smtClean="0">
                <a:solidFill>
                  <a:srgbClr val="0000FF"/>
                </a:solidFill>
                <a:latin typeface="黑体" pitchFamily="49" charset="-122"/>
                <a:ea typeface="黑体" pitchFamily="49" charset="-122"/>
              </a:rPr>
              <a:t> 快</a:t>
            </a:r>
            <a:r>
              <a:rPr lang="zh-CN" altLang="en-US" dirty="0" smtClean="0">
                <a:solidFill>
                  <a:srgbClr val="0000FF"/>
                </a:solidFill>
                <a:latin typeface="黑体" pitchFamily="49" charset="-122"/>
                <a:ea typeface="黑体" pitchFamily="49" charset="-122"/>
              </a:rPr>
              <a:t>速的信息获取和处理能力就是战争胜利的关键，因此，目标的实时探测、跟踪与识别也成为必要的前提条件。</a:t>
            </a:r>
          </a:p>
          <a:p>
            <a:pPr marL="292100" latinLnBrk="0">
              <a:lnSpc>
                <a:spcPct val="110000"/>
              </a:lnSpc>
              <a:spcBef>
                <a:spcPct val="20000"/>
              </a:spcBef>
              <a:buFont typeface="Wingdings" pitchFamily="2" charset="2"/>
              <a:buChar char="l"/>
            </a:pPr>
            <a:endParaRPr lang="zh-CN" altLang="en-US" dirty="0">
              <a:solidFill>
                <a:srgbClr val="000066"/>
              </a:solidFill>
              <a:latin typeface="Arial" pitchFamily="34"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4"/>
          <p:cNvPicPr>
            <a:picLocks noChangeAspect="1" noChangeArrowheads="1"/>
          </p:cNvPicPr>
          <p:nvPr/>
        </p:nvPicPr>
        <p:blipFill>
          <a:blip r:embed="rId2" cstate="print"/>
          <a:srcRect t="22647" b="30417"/>
          <a:stretch>
            <a:fillRect/>
          </a:stretch>
        </p:blipFill>
        <p:spPr bwMode="auto">
          <a:xfrm>
            <a:off x="159643" y="1597199"/>
            <a:ext cx="4525467" cy="1416050"/>
          </a:xfrm>
          <a:prstGeom prst="rect">
            <a:avLst/>
          </a:prstGeom>
          <a:noFill/>
          <a:ln w="9525">
            <a:noFill/>
            <a:miter lim="800000"/>
            <a:headEnd/>
            <a:tailEnd/>
          </a:ln>
        </p:spPr>
      </p:pic>
      <p:pic>
        <p:nvPicPr>
          <p:cNvPr id="44035" name="Picture 3" descr="3"/>
          <p:cNvPicPr>
            <a:picLocks noChangeAspect="1" noChangeArrowheads="1"/>
          </p:cNvPicPr>
          <p:nvPr/>
        </p:nvPicPr>
        <p:blipFill>
          <a:blip r:embed="rId3" cstate="print"/>
          <a:srcRect t="22588" b="30260"/>
          <a:stretch>
            <a:fillRect/>
          </a:stretch>
        </p:blipFill>
        <p:spPr bwMode="auto">
          <a:xfrm>
            <a:off x="107504" y="44624"/>
            <a:ext cx="4075113" cy="1441270"/>
          </a:xfrm>
          <a:prstGeom prst="rect">
            <a:avLst/>
          </a:prstGeom>
          <a:noFill/>
          <a:ln w="9525">
            <a:noFill/>
            <a:miter lim="800000"/>
            <a:headEnd/>
            <a:tailEnd/>
          </a:ln>
        </p:spPr>
      </p:pic>
      <p:pic>
        <p:nvPicPr>
          <p:cNvPr id="44036" name="Picture 4" descr="暴风截屏20071220152646"/>
          <p:cNvPicPr>
            <a:picLocks noChangeAspect="1" noChangeArrowheads="1"/>
          </p:cNvPicPr>
          <p:nvPr/>
        </p:nvPicPr>
        <p:blipFill>
          <a:blip r:embed="rId4" cstate="print"/>
          <a:srcRect/>
          <a:stretch>
            <a:fillRect/>
          </a:stretch>
        </p:blipFill>
        <p:spPr bwMode="auto">
          <a:xfrm>
            <a:off x="1000125" y="3522663"/>
            <a:ext cx="3352800" cy="2743200"/>
          </a:xfrm>
          <a:prstGeom prst="rect">
            <a:avLst/>
          </a:prstGeom>
          <a:noFill/>
          <a:ln w="9525">
            <a:noFill/>
            <a:miter lim="800000"/>
            <a:headEnd/>
            <a:tailEnd/>
          </a:ln>
        </p:spPr>
      </p:pic>
      <p:grpSp>
        <p:nvGrpSpPr>
          <p:cNvPr id="2" name="Group 5"/>
          <p:cNvGrpSpPr>
            <a:grpSpLocks/>
          </p:cNvGrpSpPr>
          <p:nvPr/>
        </p:nvGrpSpPr>
        <p:grpSpPr bwMode="auto">
          <a:xfrm>
            <a:off x="4854575" y="3492500"/>
            <a:ext cx="3352800" cy="2743200"/>
            <a:chOff x="2870" y="2508"/>
            <a:chExt cx="2112" cy="1728"/>
          </a:xfrm>
        </p:grpSpPr>
        <p:pic>
          <p:nvPicPr>
            <p:cNvPr id="44041" name="Picture 6" descr="858"/>
            <p:cNvPicPr>
              <a:picLocks noChangeAspect="1" noChangeArrowheads="1"/>
            </p:cNvPicPr>
            <p:nvPr/>
          </p:nvPicPr>
          <p:blipFill>
            <a:blip r:embed="rId5" cstate="print"/>
            <a:srcRect/>
            <a:stretch>
              <a:fillRect/>
            </a:stretch>
          </p:blipFill>
          <p:spPr bwMode="auto">
            <a:xfrm>
              <a:off x="2870" y="2508"/>
              <a:ext cx="2112" cy="1728"/>
            </a:xfrm>
            <a:prstGeom prst="rect">
              <a:avLst/>
            </a:prstGeom>
            <a:noFill/>
            <a:ln w="9525">
              <a:noFill/>
              <a:miter lim="800000"/>
              <a:headEnd/>
              <a:tailEnd/>
            </a:ln>
          </p:spPr>
        </p:pic>
        <p:sp>
          <p:nvSpPr>
            <p:cNvPr id="44042" name="Line 7"/>
            <p:cNvSpPr>
              <a:spLocks noChangeShapeType="1"/>
            </p:cNvSpPr>
            <p:nvPr/>
          </p:nvSpPr>
          <p:spPr bwMode="auto">
            <a:xfrm flipV="1">
              <a:off x="3694" y="3549"/>
              <a:ext cx="623" cy="417"/>
            </a:xfrm>
            <a:prstGeom prst="line">
              <a:avLst/>
            </a:prstGeom>
            <a:noFill/>
            <a:ln w="28575">
              <a:solidFill>
                <a:srgbClr val="FF0000"/>
              </a:solidFill>
              <a:round/>
              <a:headEnd/>
              <a:tailEnd/>
            </a:ln>
          </p:spPr>
          <p:txBody>
            <a:bodyPr/>
            <a:lstStyle/>
            <a:p>
              <a:endParaRPr lang="zh-CN" altLang="en-US"/>
            </a:p>
          </p:txBody>
        </p:sp>
      </p:grpSp>
      <p:pic>
        <p:nvPicPr>
          <p:cNvPr id="44038" name="Picture 8" descr="2"/>
          <p:cNvPicPr>
            <a:picLocks noChangeAspect="1" noChangeArrowheads="1"/>
          </p:cNvPicPr>
          <p:nvPr/>
        </p:nvPicPr>
        <p:blipFill>
          <a:blip r:embed="rId6" cstate="print"/>
          <a:srcRect/>
          <a:stretch>
            <a:fillRect/>
          </a:stretch>
        </p:blipFill>
        <p:spPr bwMode="auto">
          <a:xfrm>
            <a:off x="5195888" y="165100"/>
            <a:ext cx="3497262" cy="2622550"/>
          </a:xfrm>
          <a:prstGeom prst="rect">
            <a:avLst/>
          </a:prstGeom>
          <a:noFill/>
          <a:ln w="9525">
            <a:noFill/>
            <a:miter lim="800000"/>
            <a:headEnd/>
            <a:tailEnd/>
          </a:ln>
        </p:spPr>
      </p:pic>
      <p:sp>
        <p:nvSpPr>
          <p:cNvPr id="44039" name="Line 9"/>
          <p:cNvSpPr>
            <a:spLocks noChangeShapeType="1"/>
          </p:cNvSpPr>
          <p:nvPr/>
        </p:nvSpPr>
        <p:spPr bwMode="auto">
          <a:xfrm>
            <a:off x="5089525" y="4830763"/>
            <a:ext cx="3009900" cy="0"/>
          </a:xfrm>
          <a:prstGeom prst="line">
            <a:avLst/>
          </a:prstGeom>
          <a:noFill/>
          <a:ln w="28575">
            <a:solidFill>
              <a:srgbClr val="FF0000"/>
            </a:solidFill>
            <a:round/>
            <a:headEnd/>
            <a:tailEnd/>
          </a:ln>
        </p:spPr>
        <p:txBody>
          <a:bodyPr/>
          <a:lstStyle/>
          <a:p>
            <a:endParaRPr lang="zh-CN" altLang="en-US"/>
          </a:p>
        </p:txBody>
      </p:sp>
      <p:sp>
        <p:nvSpPr>
          <p:cNvPr id="44040" name="Line 10"/>
          <p:cNvSpPr>
            <a:spLocks noChangeShapeType="1"/>
          </p:cNvSpPr>
          <p:nvPr/>
        </p:nvSpPr>
        <p:spPr bwMode="auto">
          <a:xfrm>
            <a:off x="4968875" y="4478338"/>
            <a:ext cx="3009900" cy="0"/>
          </a:xfrm>
          <a:prstGeom prst="line">
            <a:avLst/>
          </a:prstGeom>
          <a:noFill/>
          <a:ln w="28575">
            <a:solidFill>
              <a:srgbClr val="FF0000"/>
            </a:solidFill>
            <a:round/>
            <a:headEnd/>
            <a:tailEnd/>
          </a:ln>
        </p:spPr>
        <p:txBody>
          <a:bodyPr/>
          <a:lstStyle/>
          <a:p>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79488" y="1"/>
            <a:ext cx="7080250" cy="781050"/>
          </a:xfrm>
        </p:spPr>
        <p:txBody>
          <a:bodyPr/>
          <a:lstStyle/>
          <a:p>
            <a:pPr eaLnBrk="1" hangingPunct="1">
              <a:defRPr/>
            </a:pPr>
            <a:r>
              <a:rPr lang="zh-CN" altLang="en-US" sz="2800" dirty="0" smtClean="0">
                <a:solidFill>
                  <a:srgbClr val="0000FF"/>
                </a:solidFill>
                <a:ea typeface="黑体" pitchFamily="49" charset="-122"/>
              </a:rPr>
              <a:t>在安防及交通监控系统中的应用</a:t>
            </a:r>
          </a:p>
        </p:txBody>
      </p:sp>
      <p:pic>
        <p:nvPicPr>
          <p:cNvPr id="309251" name="异常动作检测.wmv">
            <a:hlinkClick r:id="" action="ppaction://media"/>
          </p:cNvPr>
          <p:cNvPicPr>
            <a:picLocks noRot="1" noChangeAspect="1" noChangeArrowheads="1"/>
          </p:cNvPicPr>
          <p:nvPr>
            <p:ph sz="half" idx="1"/>
            <a:videoFile r:link="rId1"/>
          </p:nvPr>
        </p:nvPicPr>
        <p:blipFill>
          <a:blip r:embed="rId4" cstate="print"/>
          <a:srcRect/>
          <a:stretch>
            <a:fillRect/>
          </a:stretch>
        </p:blipFill>
        <p:spPr>
          <a:xfrm>
            <a:off x="430213" y="1227138"/>
            <a:ext cx="4046537" cy="3035300"/>
          </a:xfrm>
        </p:spPr>
      </p:pic>
      <p:pic>
        <p:nvPicPr>
          <p:cNvPr id="309252" name="5-Abnorml-TrafficJam.wmv">
            <a:hlinkClick r:id="" action="ppaction://media"/>
          </p:cNvPr>
          <p:cNvPicPr>
            <a:picLocks noRot="1" noChangeAspect="1" noChangeArrowheads="1"/>
          </p:cNvPicPr>
          <p:nvPr>
            <p:ph sz="half" idx="2"/>
            <a:videoFile r:link="rId2"/>
          </p:nvPr>
        </p:nvPicPr>
        <p:blipFill>
          <a:blip r:embed="rId5" cstate="print"/>
          <a:srcRect/>
          <a:stretch>
            <a:fillRect/>
          </a:stretch>
        </p:blipFill>
        <p:spPr>
          <a:xfrm>
            <a:off x="4670425" y="1908175"/>
            <a:ext cx="4287838" cy="3216275"/>
          </a:xfrm>
        </p:spPr>
      </p:pic>
      <p:sp>
        <p:nvSpPr>
          <p:cNvPr id="45061" name="Text Box 5"/>
          <p:cNvSpPr txBox="1">
            <a:spLocks noChangeArrowheads="1"/>
          </p:cNvSpPr>
          <p:nvPr/>
        </p:nvSpPr>
        <p:spPr bwMode="auto">
          <a:xfrm>
            <a:off x="1265238" y="4432300"/>
            <a:ext cx="2651125" cy="519113"/>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dirty="0"/>
              <a:t>异常动作检测</a:t>
            </a:r>
          </a:p>
        </p:txBody>
      </p:sp>
      <p:sp>
        <p:nvSpPr>
          <p:cNvPr id="45062" name="Text Box 6"/>
          <p:cNvSpPr txBox="1">
            <a:spLocks noChangeArrowheads="1"/>
          </p:cNvSpPr>
          <p:nvPr/>
        </p:nvSpPr>
        <p:spPr bwMode="auto">
          <a:xfrm>
            <a:off x="5126038" y="5214938"/>
            <a:ext cx="2722562" cy="519112"/>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dirty="0"/>
              <a:t>交通流量监测</a:t>
            </a: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0925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09251"/>
                                        </p:tgtEl>
                                      </p:cBhvr>
                                    </p:cmd>
                                  </p:childTnLst>
                                </p:cTn>
                              </p:par>
                            </p:childTnLst>
                          </p:cTn>
                        </p:par>
                      </p:childTnLst>
                    </p:cTn>
                  </p:par>
                </p:childTnLst>
              </p:cTn>
              <p:nextCondLst>
                <p:cond evt="onClick" delay="0">
                  <p:tgtEl>
                    <p:spTgt spid="309251"/>
                  </p:tgtEl>
                </p:cond>
              </p:nextCondLst>
            </p:seq>
            <p:video>
              <p:cMediaNode>
                <p:cTn id="7" fill="hold" display="0">
                  <p:stCondLst>
                    <p:cond delay="indefinite"/>
                  </p:stCondLst>
                  <p:endCondLst>
                    <p:cond evt="onNext" delay="0">
                      <p:tgtEl>
                        <p:sldTgt/>
                      </p:tgtEl>
                    </p:cond>
                    <p:cond evt="onPrev" delay="0">
                      <p:tgtEl>
                        <p:sldTgt/>
                      </p:tgtEl>
                    </p:cond>
                  </p:endCondLst>
                </p:cTn>
                <p:tgtEl>
                  <p:spTgt spid="309251"/>
                </p:tgtEl>
              </p:cMediaNode>
            </p:video>
            <p:seq concurrent="1" nextAc="seek">
              <p:cTn id="8" restart="whenNotActive" fill="hold" evtFilter="cancelBubble" nodeType="interactiveSeq">
                <p:stCondLst>
                  <p:cond evt="onClick" delay="0">
                    <p:tgtEl>
                      <p:spTgt spid="30925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9252"/>
                                        </p:tgtEl>
                                      </p:cBhvr>
                                    </p:cmd>
                                  </p:childTnLst>
                                </p:cTn>
                              </p:par>
                            </p:childTnLst>
                          </p:cTn>
                        </p:par>
                      </p:childTnLst>
                    </p:cTn>
                  </p:par>
                </p:childTnLst>
              </p:cTn>
              <p:nextCondLst>
                <p:cond evt="onClick" delay="0">
                  <p:tgtEl>
                    <p:spTgt spid="309252"/>
                  </p:tgtEl>
                </p:cond>
              </p:nextCondLst>
            </p:seq>
            <p:video>
              <p:cMediaNode>
                <p:cTn id="13" fill="hold" display="0">
                  <p:stCondLst>
                    <p:cond delay="indefinite"/>
                  </p:stCondLst>
                  <p:endCondLst>
                    <p:cond evt="onNext" delay="0">
                      <p:tgtEl>
                        <p:sldTgt/>
                      </p:tgtEl>
                    </p:cond>
                    <p:cond evt="onPrev" delay="0">
                      <p:tgtEl>
                        <p:sldTgt/>
                      </p:tgtEl>
                    </p:cond>
                  </p:endCondLst>
                </p:cTn>
                <p:tgtEl>
                  <p:spTgt spid="30925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81000" y="1"/>
            <a:ext cx="8763000" cy="781050"/>
          </a:xfrm>
        </p:spPr>
        <p:txBody>
          <a:bodyPr/>
          <a:lstStyle/>
          <a:p>
            <a:pPr algn="ctr" eaLnBrk="1" hangingPunct="1">
              <a:defRPr/>
            </a:pPr>
            <a:r>
              <a:rPr lang="zh-CN" altLang="en-US" sz="2800" dirty="0" smtClean="0">
                <a:solidFill>
                  <a:srgbClr val="0000FF"/>
                </a:solidFill>
                <a:ea typeface="黑体" pitchFamily="49" charset="-122"/>
              </a:rPr>
              <a:t>在安防监控系统中的应用</a:t>
            </a:r>
          </a:p>
        </p:txBody>
      </p:sp>
      <p:pic>
        <p:nvPicPr>
          <p:cNvPr id="311299" name="8-智能全景地图.wmv">
            <a:hlinkClick r:id="" action="ppaction://media"/>
          </p:cNvPr>
          <p:cNvPicPr>
            <a:picLocks noRot="1" noChangeAspect="1" noChangeArrowheads="1"/>
          </p:cNvPicPr>
          <p:nvPr>
            <p:ph idx="1"/>
            <a:videoFile r:link="rId1"/>
          </p:nvPr>
        </p:nvPicPr>
        <p:blipFill>
          <a:blip r:embed="rId3" cstate="print"/>
          <a:srcRect/>
          <a:stretch>
            <a:fillRect/>
          </a:stretch>
        </p:blipFill>
        <p:spPr>
          <a:xfrm>
            <a:off x="1393825" y="1198563"/>
            <a:ext cx="6556375" cy="4916487"/>
          </a:xfr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1129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11299"/>
                                        </p:tgtEl>
                                      </p:cBhvr>
                                    </p:cmd>
                                  </p:childTnLst>
                                </p:cTn>
                              </p:par>
                            </p:childTnLst>
                          </p:cTn>
                        </p:par>
                      </p:childTnLst>
                    </p:cTn>
                  </p:par>
                </p:childTnLst>
              </p:cTn>
              <p:nextCondLst>
                <p:cond evt="onClick" delay="0">
                  <p:tgtEl>
                    <p:spTgt spid="311299"/>
                  </p:tgtEl>
                </p:cond>
              </p:nextCondLst>
            </p:seq>
            <p:video>
              <p:cMediaNode>
                <p:cTn id="7" fill="hold" display="0">
                  <p:stCondLst>
                    <p:cond delay="indefinite"/>
                  </p:stCondLst>
                  <p:endCondLst>
                    <p:cond evt="onNext" delay="0">
                      <p:tgtEl>
                        <p:sldTgt/>
                      </p:tgtEl>
                    </p:cond>
                    <p:cond evt="onPrev" delay="0">
                      <p:tgtEl>
                        <p:sldTgt/>
                      </p:tgtEl>
                    </p:cond>
                  </p:endCondLst>
                </p:cTn>
                <p:tgtEl>
                  <p:spTgt spid="311299"/>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1-1"/>
          <p:cNvPicPr>
            <a:picLocks noChangeAspect="1" noChangeArrowheads="1"/>
          </p:cNvPicPr>
          <p:nvPr/>
        </p:nvPicPr>
        <p:blipFill>
          <a:blip r:embed="rId3" cstate="print"/>
          <a:srcRect/>
          <a:stretch>
            <a:fillRect/>
          </a:stretch>
        </p:blipFill>
        <p:spPr bwMode="auto">
          <a:xfrm>
            <a:off x="1457325" y="1427162"/>
            <a:ext cx="6064330" cy="4440238"/>
          </a:xfrm>
          <a:prstGeom prst="rect">
            <a:avLst/>
          </a:prstGeom>
          <a:noFill/>
          <a:ln w="9525">
            <a:noFill/>
            <a:miter lim="800000"/>
            <a:headEnd/>
            <a:tailEnd/>
          </a:ln>
        </p:spPr>
      </p:pic>
      <p:sp>
        <p:nvSpPr>
          <p:cNvPr id="48131" name="Text Box 3"/>
          <p:cNvSpPr txBox="1">
            <a:spLocks noChangeArrowheads="1"/>
          </p:cNvSpPr>
          <p:nvPr/>
        </p:nvSpPr>
        <p:spPr bwMode="auto">
          <a:xfrm>
            <a:off x="715962" y="173038"/>
            <a:ext cx="8428038" cy="523220"/>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2800" b="1" dirty="0">
                <a:solidFill>
                  <a:srgbClr val="0000FF"/>
                </a:solidFill>
              </a:rPr>
              <a:t>生产线上具有简单视觉系统的工业机器人系统</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084263" y="0"/>
            <a:ext cx="6503987" cy="746125"/>
          </a:xfrm>
        </p:spPr>
        <p:txBody>
          <a:bodyPr/>
          <a:lstStyle/>
          <a:p>
            <a:pPr eaLnBrk="1" hangingPunct="1">
              <a:defRPr/>
            </a:pPr>
            <a:r>
              <a:rPr lang="zh-CN" altLang="en-US" sz="2800" dirty="0" smtClean="0">
                <a:solidFill>
                  <a:srgbClr val="0000FF"/>
                </a:solidFill>
                <a:latin typeface="黑体" pitchFamily="49" charset="-122"/>
                <a:ea typeface="黑体" pitchFamily="49" charset="-122"/>
              </a:rPr>
              <a:t>在军事应用示例</a:t>
            </a:r>
            <a:r>
              <a:rPr lang="en-US" altLang="zh-CN" sz="2800" dirty="0" smtClean="0">
                <a:solidFill>
                  <a:srgbClr val="0000FF"/>
                </a:solidFill>
                <a:latin typeface="黑体" pitchFamily="49" charset="-122"/>
                <a:ea typeface="黑体" pitchFamily="49" charset="-122"/>
              </a:rPr>
              <a:t>-</a:t>
            </a:r>
            <a:r>
              <a:rPr lang="zh-CN" altLang="en-US" sz="2800" dirty="0" smtClean="0">
                <a:solidFill>
                  <a:srgbClr val="0000FF"/>
                </a:solidFill>
                <a:latin typeface="黑体" pitchFamily="49" charset="-122"/>
                <a:ea typeface="黑体" pitchFamily="49" charset="-122"/>
              </a:rPr>
              <a:t>无人驾驶小车</a:t>
            </a:r>
          </a:p>
        </p:txBody>
      </p:sp>
      <p:pic>
        <p:nvPicPr>
          <p:cNvPr id="50179" name="Picture 3"/>
          <p:cNvPicPr>
            <a:picLocks noChangeAspect="1" noChangeArrowheads="1"/>
          </p:cNvPicPr>
          <p:nvPr>
            <p:ph type="body" idx="1"/>
          </p:nvPr>
        </p:nvPicPr>
        <p:blipFill>
          <a:blip r:embed="rId3" cstate="print"/>
          <a:srcRect/>
          <a:stretch>
            <a:fillRect/>
          </a:stretch>
        </p:blipFill>
        <p:spPr>
          <a:xfrm>
            <a:off x="436563" y="2212975"/>
            <a:ext cx="3081337" cy="3533775"/>
          </a:xfrm>
          <a:noFill/>
        </p:spPr>
      </p:pic>
      <p:pic>
        <p:nvPicPr>
          <p:cNvPr id="50180" name="Picture 4" descr="fcv1"/>
          <p:cNvPicPr>
            <a:picLocks noChangeAspect="1" noChangeArrowheads="1"/>
          </p:cNvPicPr>
          <p:nvPr/>
        </p:nvPicPr>
        <p:blipFill>
          <a:blip r:embed="rId4" cstate="print"/>
          <a:srcRect/>
          <a:stretch>
            <a:fillRect/>
          </a:stretch>
        </p:blipFill>
        <p:spPr bwMode="auto">
          <a:xfrm>
            <a:off x="3863975" y="2020888"/>
            <a:ext cx="4692650" cy="3529012"/>
          </a:xfrm>
          <a:prstGeom prst="rect">
            <a:avLst/>
          </a:prstGeom>
          <a:noFill/>
          <a:ln w="9525">
            <a:noFill/>
            <a:miter lim="800000"/>
            <a:headEnd/>
            <a:tailEnd/>
          </a:ln>
        </p:spPr>
      </p:pic>
      <p:sp>
        <p:nvSpPr>
          <p:cNvPr id="50181" name="Rectangle 5"/>
          <p:cNvSpPr>
            <a:spLocks noChangeArrowheads="1"/>
          </p:cNvSpPr>
          <p:nvPr/>
        </p:nvSpPr>
        <p:spPr bwMode="auto">
          <a:xfrm>
            <a:off x="0" y="2509838"/>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31888" y="115888"/>
            <a:ext cx="7854950" cy="681037"/>
          </a:xfrm>
        </p:spPr>
        <p:txBody>
          <a:bodyPr lIns="92075" tIns="46038" rIns="92075" bIns="46038"/>
          <a:lstStyle/>
          <a:p>
            <a:pPr>
              <a:defRPr/>
            </a:pPr>
            <a:r>
              <a:rPr lang="zh-CN" altLang="en-US" sz="2800" dirty="0" smtClean="0">
                <a:solidFill>
                  <a:srgbClr val="0000FF"/>
                </a:solidFill>
                <a:latin typeface="Times New Roman" pitchFamily="18" charset="0"/>
                <a:ea typeface="黑体" pitchFamily="49" charset="-122"/>
                <a:cs typeface="Times New Roman" pitchFamily="18" charset="0"/>
              </a:rPr>
              <a:t>可视化人体</a:t>
            </a:r>
            <a:r>
              <a:rPr lang="en-US" altLang="zh-CN" sz="2800" dirty="0" smtClean="0">
                <a:solidFill>
                  <a:srgbClr val="0000FF"/>
                </a:solidFill>
                <a:latin typeface="Times New Roman" pitchFamily="18" charset="0"/>
                <a:ea typeface="黑体" pitchFamily="49" charset="-122"/>
                <a:cs typeface="Times New Roman" pitchFamily="18" charset="0"/>
              </a:rPr>
              <a:t>CT </a:t>
            </a:r>
            <a:r>
              <a:rPr lang="zh-CN" altLang="en-US" sz="2800" dirty="0" smtClean="0">
                <a:solidFill>
                  <a:srgbClr val="0000FF"/>
                </a:solidFill>
                <a:latin typeface="Times New Roman" pitchFamily="18" charset="0"/>
                <a:ea typeface="黑体" pitchFamily="49" charset="-122"/>
                <a:cs typeface="Times New Roman" pitchFamily="18" charset="0"/>
              </a:rPr>
              <a:t>和 </a:t>
            </a:r>
            <a:r>
              <a:rPr lang="en-US" altLang="zh-CN" sz="2800" dirty="0" smtClean="0">
                <a:solidFill>
                  <a:srgbClr val="0000FF"/>
                </a:solidFill>
                <a:latin typeface="Times New Roman" pitchFamily="18" charset="0"/>
                <a:ea typeface="黑体" pitchFamily="49" charset="-122"/>
                <a:cs typeface="Times New Roman" pitchFamily="18" charset="0"/>
              </a:rPr>
              <a:t>MRI</a:t>
            </a:r>
            <a:r>
              <a:rPr lang="zh-CN" altLang="en-US" sz="2800" dirty="0" smtClean="0">
                <a:solidFill>
                  <a:srgbClr val="0000FF"/>
                </a:solidFill>
                <a:latin typeface="Times New Roman" pitchFamily="18" charset="0"/>
                <a:ea typeface="黑体" pitchFamily="49" charset="-122"/>
                <a:cs typeface="Times New Roman" pitchFamily="18" charset="0"/>
              </a:rPr>
              <a:t>图像</a:t>
            </a:r>
          </a:p>
        </p:txBody>
      </p:sp>
      <p:pic>
        <p:nvPicPr>
          <p:cNvPr id="51203" name="Picture 3" descr="BN1110"/>
          <p:cNvPicPr>
            <a:picLocks noChangeAspect="1" noChangeArrowheads="1"/>
          </p:cNvPicPr>
          <p:nvPr/>
        </p:nvPicPr>
        <p:blipFill>
          <a:blip r:embed="rId3" cstate="print"/>
          <a:srcRect l="32990" t="8392" r="28867" b="13530"/>
          <a:stretch>
            <a:fillRect/>
          </a:stretch>
        </p:blipFill>
        <p:spPr bwMode="auto">
          <a:xfrm>
            <a:off x="1016000" y="1739900"/>
            <a:ext cx="3489325" cy="4203700"/>
          </a:xfrm>
          <a:prstGeom prst="rect">
            <a:avLst/>
          </a:prstGeom>
          <a:noFill/>
          <a:ln w="9525">
            <a:noFill/>
            <a:miter lim="800000"/>
            <a:headEnd/>
            <a:tailEnd/>
          </a:ln>
        </p:spPr>
      </p:pic>
      <p:pic>
        <p:nvPicPr>
          <p:cNvPr id="51204" name="Picture 4" descr="PD1110"/>
          <p:cNvPicPr>
            <a:picLocks noChangeAspect="1" noChangeArrowheads="1"/>
          </p:cNvPicPr>
          <p:nvPr/>
        </p:nvPicPr>
        <p:blipFill>
          <a:blip r:embed="rId4" cstate="print"/>
          <a:srcRect l="10909" r="10909"/>
          <a:stretch>
            <a:fillRect/>
          </a:stretch>
        </p:blipFill>
        <p:spPr bwMode="auto">
          <a:xfrm>
            <a:off x="4741863" y="1755775"/>
            <a:ext cx="3282950" cy="4187825"/>
          </a:xfrm>
          <a:prstGeom prst="rect">
            <a:avLst/>
          </a:prstGeom>
          <a:noFill/>
          <a:ln w="9525">
            <a:noFill/>
            <a:miter lim="800000"/>
            <a:headEnd/>
            <a:tailEnd/>
          </a:ln>
        </p:spPr>
      </p:pic>
    </p:spTree>
  </p:cSld>
  <p:clrMapOvr>
    <a:masterClrMapping/>
  </p:clrMapOvr>
  <p:transition advTm="128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123950" y="264180"/>
            <a:ext cx="7767638" cy="523220"/>
          </a:xfrm>
        </p:spPr>
        <p:txBody>
          <a:bodyPr wrap="square" anchor="b">
            <a:spAutoFit/>
          </a:bodyPr>
          <a:lstStyle/>
          <a:p>
            <a:pPr eaLnBrk="1" hangingPunct="1">
              <a:defRPr/>
            </a:pPr>
            <a:r>
              <a:rPr lang="zh-CN" altLang="en-US" sz="2800" dirty="0" smtClean="0">
                <a:solidFill>
                  <a:srgbClr val="0000FF"/>
                </a:solidFill>
                <a:latin typeface="黑体" pitchFamily="49" charset="-122"/>
                <a:ea typeface="黑体" pitchFamily="49" charset="-122"/>
              </a:rPr>
              <a:t>图</a:t>
            </a:r>
            <a:r>
              <a:rPr lang="zh-CN" altLang="en-US" sz="2800" dirty="0" smtClean="0">
                <a:solidFill>
                  <a:srgbClr val="0000FF"/>
                </a:solidFill>
                <a:latin typeface="黑体" pitchFamily="49" charset="-122"/>
                <a:ea typeface="黑体" pitchFamily="49" charset="-122"/>
              </a:rPr>
              <a:t>像的特征形态与描述</a:t>
            </a:r>
          </a:p>
        </p:txBody>
      </p:sp>
      <p:sp>
        <p:nvSpPr>
          <p:cNvPr id="54275" name="Rectangle 3"/>
          <p:cNvSpPr>
            <a:spLocks noGrp="1" noChangeArrowheads="1"/>
          </p:cNvSpPr>
          <p:nvPr>
            <p:ph type="body" idx="1"/>
          </p:nvPr>
        </p:nvSpPr>
        <p:spPr>
          <a:xfrm>
            <a:off x="285750" y="1136650"/>
            <a:ext cx="8553450" cy="4968875"/>
          </a:xfrm>
          <a:noFill/>
        </p:spPr>
        <p:txBody>
          <a:bodyPr/>
          <a:lstStyle/>
          <a:p>
            <a:pPr eaLnBrk="1" hangingPunct="1">
              <a:lnSpc>
                <a:spcPct val="115000"/>
              </a:lnSpc>
              <a:buSzPct val="45000"/>
              <a:buFontTx/>
              <a:buBlip>
                <a:blip r:embed="rId2"/>
              </a:buBlip>
            </a:pPr>
            <a:r>
              <a:rPr lang="zh-CN" altLang="en-US" sz="2400" dirty="0" smtClean="0">
                <a:solidFill>
                  <a:srgbClr val="008000"/>
                </a:solidFill>
                <a:ea typeface="黑体" pitchFamily="49" charset="-122"/>
              </a:rPr>
              <a:t>数字图像</a:t>
            </a:r>
            <a:r>
              <a:rPr lang="zh-CN" altLang="en-US" sz="2400" dirty="0" smtClean="0">
                <a:ea typeface="黑体" pitchFamily="49" charset="-122"/>
              </a:rPr>
              <a:t>并不是杂乱的像素数据的组</a:t>
            </a:r>
            <a:r>
              <a:rPr lang="zh-CN" altLang="en-US" sz="2400" dirty="0" smtClean="0">
                <a:ea typeface="黑体" pitchFamily="49" charset="-122"/>
              </a:rPr>
              <a:t>合</a:t>
            </a:r>
            <a:endParaRPr lang="en-US" altLang="zh-CN" sz="2400" dirty="0" smtClean="0">
              <a:ea typeface="黑体" pitchFamily="49" charset="-122"/>
            </a:endParaRPr>
          </a:p>
          <a:p>
            <a:pPr lvl="1" eaLnBrk="1" hangingPunct="1">
              <a:lnSpc>
                <a:spcPct val="115000"/>
              </a:lnSpc>
              <a:buSzPct val="45000"/>
              <a:buFontTx/>
              <a:buBlip>
                <a:blip r:embed="rId2"/>
              </a:buBlip>
            </a:pPr>
            <a:r>
              <a:rPr lang="zh-CN" altLang="en-US" sz="2000" dirty="0" smtClean="0">
                <a:ea typeface="黑体" pitchFamily="49" charset="-122"/>
              </a:rPr>
              <a:t>它</a:t>
            </a:r>
            <a:r>
              <a:rPr lang="zh-CN" altLang="en-US" sz="2000" dirty="0" smtClean="0">
                <a:ea typeface="黑体" pitchFamily="49" charset="-122"/>
              </a:rPr>
              <a:t>通常包含我们所希望得到的</a:t>
            </a:r>
            <a:r>
              <a:rPr lang="zh-CN" altLang="en-US" sz="2000" dirty="0" smtClean="0">
                <a:solidFill>
                  <a:srgbClr val="FF0066"/>
                </a:solidFill>
                <a:ea typeface="黑体" pitchFamily="49" charset="-122"/>
              </a:rPr>
              <a:t>确定性成分</a:t>
            </a:r>
            <a:r>
              <a:rPr lang="zh-CN" altLang="en-US" sz="2000" dirty="0" smtClean="0">
                <a:ea typeface="黑体" pitchFamily="49" charset="-122"/>
              </a:rPr>
              <a:t>和采集过程中所得到的</a:t>
            </a:r>
            <a:r>
              <a:rPr lang="zh-CN" altLang="en-US" sz="2000" dirty="0" smtClean="0">
                <a:solidFill>
                  <a:srgbClr val="FF0066"/>
                </a:solidFill>
                <a:ea typeface="黑体" pitchFamily="49" charset="-122"/>
              </a:rPr>
              <a:t>随机成</a:t>
            </a:r>
            <a:r>
              <a:rPr lang="zh-CN" altLang="en-US" sz="2000" dirty="0" smtClean="0">
                <a:solidFill>
                  <a:srgbClr val="FF0066"/>
                </a:solidFill>
                <a:ea typeface="黑体" pitchFamily="49" charset="-122"/>
              </a:rPr>
              <a:t>分</a:t>
            </a:r>
            <a:endParaRPr lang="en-US" altLang="zh-CN" sz="2000" dirty="0" smtClean="0">
              <a:ea typeface="黑体" pitchFamily="49" charset="-122"/>
            </a:endParaRPr>
          </a:p>
          <a:p>
            <a:pPr lvl="1" eaLnBrk="1" hangingPunct="1">
              <a:lnSpc>
                <a:spcPct val="115000"/>
              </a:lnSpc>
              <a:buSzPct val="45000"/>
              <a:buFontTx/>
              <a:buBlip>
                <a:blip r:embed="rId2"/>
              </a:buBlip>
            </a:pPr>
            <a:r>
              <a:rPr lang="zh-CN" altLang="en-US" sz="2000" dirty="0" smtClean="0">
                <a:ea typeface="黑体" pitchFamily="49" charset="-122"/>
              </a:rPr>
              <a:t>每</a:t>
            </a:r>
            <a:r>
              <a:rPr lang="zh-CN" altLang="en-US" sz="2000" dirty="0" smtClean="0">
                <a:ea typeface="黑体" pitchFamily="49" charset="-122"/>
              </a:rPr>
              <a:t>个像素的灰度不仅随坐标的不同而不同，也随时间的变化而变化，</a:t>
            </a:r>
            <a:r>
              <a:rPr lang="zh-CN" altLang="en-US" sz="2000" dirty="0" smtClean="0">
                <a:solidFill>
                  <a:srgbClr val="008000"/>
                </a:solidFill>
                <a:ea typeface="黑体" pitchFamily="49" charset="-122"/>
              </a:rPr>
              <a:t>是空间坐标和时间的随机</a:t>
            </a:r>
            <a:r>
              <a:rPr lang="zh-CN" altLang="en-US" sz="2000" dirty="0" smtClean="0">
                <a:solidFill>
                  <a:srgbClr val="008000"/>
                </a:solidFill>
                <a:ea typeface="黑体" pitchFamily="49" charset="-122"/>
              </a:rPr>
              <a:t>场</a:t>
            </a:r>
            <a:endParaRPr lang="zh-CN" altLang="en-US" sz="2000" dirty="0" smtClean="0">
              <a:ea typeface="黑体" pitchFamily="49" charset="-122"/>
            </a:endParaRPr>
          </a:p>
          <a:p>
            <a:pPr eaLnBrk="1" hangingPunct="1">
              <a:lnSpc>
                <a:spcPct val="115000"/>
              </a:lnSpc>
              <a:buSzPct val="45000"/>
              <a:buFontTx/>
              <a:buBlip>
                <a:blip r:embed="rId2"/>
              </a:buBlip>
            </a:pPr>
            <a:r>
              <a:rPr lang="zh-CN" altLang="en-US" sz="2400" dirty="0" smtClean="0">
                <a:ea typeface="黑体" pitchFamily="49" charset="-122"/>
              </a:rPr>
              <a:t>数字图像</a:t>
            </a:r>
            <a:r>
              <a:rPr lang="zh-CN" altLang="en-US" sz="2400" dirty="0" smtClean="0">
                <a:solidFill>
                  <a:srgbClr val="008000"/>
                </a:solidFill>
                <a:ea typeface="黑体" pitchFamily="49" charset="-122"/>
              </a:rPr>
              <a:t>度量单位</a:t>
            </a:r>
            <a:r>
              <a:rPr lang="zh-CN" altLang="en-US" sz="2400" dirty="0" smtClean="0">
                <a:ea typeface="黑体" pitchFamily="49" charset="-122"/>
              </a:rPr>
              <a:t>可以有多</a:t>
            </a:r>
            <a:r>
              <a:rPr lang="zh-CN" altLang="en-US" sz="2400" dirty="0" smtClean="0">
                <a:ea typeface="黑体" pitchFamily="49" charset="-122"/>
              </a:rPr>
              <a:t>种</a:t>
            </a:r>
            <a:endParaRPr lang="en-US" altLang="zh-CN" sz="2400" dirty="0" smtClean="0">
              <a:ea typeface="黑体" pitchFamily="49" charset="-122"/>
            </a:endParaRPr>
          </a:p>
          <a:p>
            <a:pPr lvl="1" eaLnBrk="1" hangingPunct="1">
              <a:lnSpc>
                <a:spcPct val="115000"/>
              </a:lnSpc>
              <a:buSzPct val="45000"/>
              <a:buFontTx/>
              <a:buBlip>
                <a:blip r:embed="rId2"/>
              </a:buBlip>
            </a:pPr>
            <a:r>
              <a:rPr lang="zh-CN" altLang="en-US" sz="2000" dirty="0" smtClean="0">
                <a:ea typeface="黑体" pitchFamily="49" charset="-122"/>
              </a:rPr>
              <a:t>例如</a:t>
            </a:r>
            <a:endParaRPr lang="en-US" altLang="zh-CN" sz="2000" dirty="0" smtClean="0">
              <a:ea typeface="黑体" pitchFamily="49" charset="-122"/>
            </a:endParaRPr>
          </a:p>
          <a:p>
            <a:pPr lvl="2" eaLnBrk="1" hangingPunct="1">
              <a:lnSpc>
                <a:spcPct val="115000"/>
              </a:lnSpc>
              <a:buSzPct val="45000"/>
              <a:buFontTx/>
              <a:buBlip>
                <a:blip r:embed="rId2"/>
              </a:buBlip>
            </a:pPr>
            <a:r>
              <a:rPr lang="zh-CN" altLang="en-US" sz="1800" dirty="0" smtClean="0">
                <a:ea typeface="黑体" pitchFamily="49" charset="-122"/>
              </a:rPr>
              <a:t>整</a:t>
            </a:r>
            <a:r>
              <a:rPr lang="zh-CN" altLang="en-US" sz="1800" dirty="0" smtClean="0">
                <a:ea typeface="黑体" pitchFamily="49" charset="-122"/>
              </a:rPr>
              <a:t>幅画面（</a:t>
            </a:r>
            <a:r>
              <a:rPr lang="zh-CN" altLang="en-US" sz="1800" dirty="0" smtClean="0">
                <a:solidFill>
                  <a:srgbClr val="008000"/>
                </a:solidFill>
                <a:ea typeface="黑体" pitchFamily="49" charset="-122"/>
              </a:rPr>
              <a:t>帧，场</a:t>
            </a:r>
            <a:r>
              <a:rPr lang="zh-CN" altLang="en-US" sz="1800" dirty="0" smtClean="0">
                <a:ea typeface="黑体" pitchFamily="49" charset="-122"/>
              </a:rPr>
              <a:t>），局部画面（</a:t>
            </a:r>
            <a:r>
              <a:rPr lang="zh-CN" altLang="en-US" sz="1800" dirty="0" smtClean="0">
                <a:solidFill>
                  <a:srgbClr val="008000"/>
                </a:solidFill>
                <a:ea typeface="黑体" pitchFamily="49" charset="-122"/>
              </a:rPr>
              <a:t>窗口，块</a:t>
            </a:r>
            <a:r>
              <a:rPr lang="zh-CN" altLang="en-US" sz="1800" dirty="0" smtClean="0">
                <a:ea typeface="黑体" pitchFamily="49" charset="-122"/>
              </a:rPr>
              <a:t>），</a:t>
            </a:r>
            <a:r>
              <a:rPr lang="zh-CN" altLang="en-US" sz="1800" dirty="0" smtClean="0">
                <a:solidFill>
                  <a:srgbClr val="008000"/>
                </a:solidFill>
                <a:ea typeface="黑体" pitchFamily="49" charset="-122"/>
              </a:rPr>
              <a:t>行，列，像素，频率</a:t>
            </a:r>
            <a:r>
              <a:rPr lang="zh-CN" altLang="en-US" sz="1800" dirty="0" smtClean="0">
                <a:ea typeface="黑体" pitchFamily="49" charset="-122"/>
              </a:rPr>
              <a:t>等</a:t>
            </a:r>
            <a:endParaRPr lang="zh-CN" altLang="en-US" sz="1800" dirty="0" smtClean="0">
              <a:ea typeface="黑体" pitchFamily="49"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123950" y="264180"/>
            <a:ext cx="7767638" cy="523220"/>
          </a:xfrm>
        </p:spPr>
        <p:txBody>
          <a:bodyPr wrap="square" anchor="b">
            <a:spAutoFit/>
          </a:bodyPr>
          <a:lstStyle/>
          <a:p>
            <a:pPr eaLnBrk="1" hangingPunct="1">
              <a:defRPr/>
            </a:pPr>
            <a:r>
              <a:rPr lang="zh-CN" altLang="en-US" sz="2800" dirty="0" smtClean="0">
                <a:solidFill>
                  <a:srgbClr val="0000FF"/>
                </a:solidFill>
                <a:latin typeface="黑体" pitchFamily="49" charset="-122"/>
                <a:ea typeface="黑体" pitchFamily="49" charset="-122"/>
              </a:rPr>
              <a:t>图</a:t>
            </a:r>
            <a:r>
              <a:rPr lang="zh-CN" altLang="en-US" sz="2800" dirty="0" smtClean="0">
                <a:solidFill>
                  <a:srgbClr val="0000FF"/>
                </a:solidFill>
                <a:latin typeface="黑体" pitchFamily="49" charset="-122"/>
                <a:ea typeface="黑体" pitchFamily="49" charset="-122"/>
              </a:rPr>
              <a:t>像的特征形态与描述</a:t>
            </a:r>
          </a:p>
        </p:txBody>
      </p:sp>
      <p:sp>
        <p:nvSpPr>
          <p:cNvPr id="54275" name="Rectangle 3"/>
          <p:cNvSpPr>
            <a:spLocks noGrp="1" noChangeArrowheads="1"/>
          </p:cNvSpPr>
          <p:nvPr>
            <p:ph type="body" idx="1"/>
          </p:nvPr>
        </p:nvSpPr>
        <p:spPr>
          <a:xfrm>
            <a:off x="285750" y="1136650"/>
            <a:ext cx="8286750" cy="4968875"/>
          </a:xfrm>
          <a:noFill/>
        </p:spPr>
        <p:txBody>
          <a:bodyPr/>
          <a:lstStyle/>
          <a:p>
            <a:pPr eaLnBrk="1" hangingPunct="1">
              <a:lnSpc>
                <a:spcPct val="150000"/>
              </a:lnSpc>
              <a:buSzPct val="45000"/>
              <a:buFontTx/>
              <a:buBlip>
                <a:blip r:embed="rId2"/>
              </a:buBlip>
            </a:pPr>
            <a:r>
              <a:rPr lang="zh-CN" altLang="en-US" sz="2400" dirty="0" smtClean="0">
                <a:ea typeface="黑体" pitchFamily="49" charset="-122"/>
              </a:rPr>
              <a:t>图</a:t>
            </a:r>
            <a:r>
              <a:rPr lang="zh-CN" altLang="en-US" sz="2400" dirty="0" smtClean="0">
                <a:ea typeface="黑体" pitchFamily="49" charset="-122"/>
              </a:rPr>
              <a:t>像作为信息的载体，对不同的用途，所关心的图像信息的含义或</a:t>
            </a:r>
            <a:r>
              <a:rPr lang="zh-CN" altLang="en-US" sz="2400" dirty="0" smtClean="0">
                <a:solidFill>
                  <a:srgbClr val="008000"/>
                </a:solidFill>
                <a:ea typeface="黑体" pitchFamily="49" charset="-122"/>
              </a:rPr>
              <a:t>感兴趣的图像基元不</a:t>
            </a:r>
            <a:r>
              <a:rPr lang="zh-CN" altLang="en-US" sz="2400" dirty="0" smtClean="0">
                <a:solidFill>
                  <a:srgbClr val="008000"/>
                </a:solidFill>
                <a:ea typeface="黑体" pitchFamily="49" charset="-122"/>
              </a:rPr>
              <a:t>同</a:t>
            </a:r>
            <a:endParaRPr lang="en-US" altLang="zh-CN" sz="2400" dirty="0" smtClean="0">
              <a:ea typeface="黑体" pitchFamily="49" charset="-122"/>
            </a:endParaRPr>
          </a:p>
          <a:p>
            <a:pPr lvl="1" eaLnBrk="1" hangingPunct="1">
              <a:lnSpc>
                <a:spcPct val="115000"/>
              </a:lnSpc>
              <a:buSzPct val="45000"/>
              <a:buFontTx/>
              <a:buBlip>
                <a:blip r:embed="rId2"/>
              </a:buBlip>
            </a:pPr>
            <a:r>
              <a:rPr lang="zh-CN" altLang="en-US" sz="2000" dirty="0" smtClean="0">
                <a:solidFill>
                  <a:srgbClr val="0000FF"/>
                </a:solidFill>
                <a:ea typeface="黑体" pitchFamily="49" charset="-122"/>
              </a:rPr>
              <a:t>比如</a:t>
            </a:r>
            <a:endParaRPr lang="en-US" altLang="zh-CN" sz="2000" dirty="0" smtClean="0">
              <a:solidFill>
                <a:srgbClr val="0000FF"/>
              </a:solidFill>
              <a:ea typeface="黑体" pitchFamily="49" charset="-122"/>
            </a:endParaRPr>
          </a:p>
          <a:p>
            <a:pPr lvl="2" eaLnBrk="1" hangingPunct="1">
              <a:lnSpc>
                <a:spcPct val="115000"/>
              </a:lnSpc>
              <a:buSzPct val="45000"/>
              <a:buFontTx/>
              <a:buBlip>
                <a:blip r:embed="rId2"/>
              </a:buBlip>
            </a:pPr>
            <a:r>
              <a:rPr lang="zh-CN" altLang="en-US" sz="1800" dirty="0" smtClean="0">
                <a:ea typeface="黑体" pitchFamily="49" charset="-122"/>
              </a:rPr>
              <a:t>远</a:t>
            </a:r>
            <a:r>
              <a:rPr lang="zh-CN" altLang="en-US" sz="1800" dirty="0" smtClean="0">
                <a:ea typeface="黑体" pitchFamily="49" charset="-122"/>
              </a:rPr>
              <a:t>距离红外小目标检测研究时，我们关心的只是目标周围小区域内的信噪比，或图像的信息量</a:t>
            </a:r>
            <a:r>
              <a:rPr lang="zh-CN" altLang="en-US" sz="1800" dirty="0" smtClean="0">
                <a:ea typeface="黑体" pitchFamily="49" charset="-122"/>
              </a:rPr>
              <a:t>等</a:t>
            </a:r>
            <a:endParaRPr lang="en-US" altLang="zh-CN" sz="1800" dirty="0" smtClean="0">
              <a:ea typeface="黑体" pitchFamily="49" charset="-122"/>
            </a:endParaRPr>
          </a:p>
          <a:p>
            <a:pPr lvl="2" eaLnBrk="1" hangingPunct="1">
              <a:lnSpc>
                <a:spcPct val="115000"/>
              </a:lnSpc>
              <a:buSzPct val="45000"/>
              <a:buFontTx/>
              <a:buBlip>
                <a:blip r:embed="rId2"/>
              </a:buBlip>
            </a:pPr>
            <a:r>
              <a:rPr lang="zh-CN" altLang="en-US" sz="1800" dirty="0" smtClean="0">
                <a:ea typeface="黑体" pitchFamily="49" charset="-122"/>
              </a:rPr>
              <a:t>人</a:t>
            </a:r>
            <a:r>
              <a:rPr lang="zh-CN" altLang="en-US" sz="1800" dirty="0" smtClean="0">
                <a:ea typeface="黑体" pitchFamily="49" charset="-122"/>
              </a:rPr>
              <a:t>脸识别时，可能关心的就是五官的形状和位置关系，至于脸色就不是很重</a:t>
            </a:r>
            <a:r>
              <a:rPr lang="zh-CN" altLang="en-US" sz="1800" dirty="0" smtClean="0">
                <a:ea typeface="黑体" pitchFamily="49" charset="-122"/>
              </a:rPr>
              <a:t>要</a:t>
            </a:r>
            <a:endParaRPr lang="zh-CN" altLang="en-US" sz="1800" dirty="0" smtClean="0">
              <a:ea typeface="黑体" pitchFamily="49"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193800" y="153988"/>
            <a:ext cx="7816850" cy="641350"/>
          </a:xfrm>
        </p:spPr>
        <p:txBody>
          <a:bodyPr/>
          <a:lstStyle/>
          <a:p>
            <a:pPr eaLnBrk="1" hangingPunct="1">
              <a:defRPr/>
            </a:pPr>
            <a:r>
              <a:rPr lang="zh-CN" altLang="en-US" sz="2800" dirty="0" smtClean="0">
                <a:solidFill>
                  <a:srgbClr val="0000FF"/>
                </a:solidFill>
                <a:latin typeface="黑体" pitchFamily="49" charset="-122"/>
                <a:ea typeface="黑体" pitchFamily="49" charset="-122"/>
              </a:rPr>
              <a:t>图像的特征类</a:t>
            </a:r>
            <a:r>
              <a:rPr lang="zh-CN" altLang="en-US" sz="2800" dirty="0" smtClean="0">
                <a:solidFill>
                  <a:srgbClr val="0000FF"/>
                </a:solidFill>
                <a:latin typeface="黑体" pitchFamily="49" charset="-122"/>
                <a:ea typeface="黑体" pitchFamily="49" charset="-122"/>
              </a:rPr>
              <a:t>型</a:t>
            </a:r>
            <a:endParaRPr lang="zh-CN" altLang="en-US" sz="2800" dirty="0" smtClean="0">
              <a:solidFill>
                <a:srgbClr val="0000FF"/>
              </a:solidFill>
              <a:latin typeface="黑体" pitchFamily="49" charset="-122"/>
              <a:ea typeface="黑体" pitchFamily="49" charset="-122"/>
            </a:endParaRPr>
          </a:p>
        </p:txBody>
      </p:sp>
      <p:sp>
        <p:nvSpPr>
          <p:cNvPr id="55299" name="Rectangle 3"/>
          <p:cNvSpPr>
            <a:spLocks noGrp="1" noChangeArrowheads="1"/>
          </p:cNvSpPr>
          <p:nvPr>
            <p:ph type="body" idx="1"/>
          </p:nvPr>
        </p:nvSpPr>
        <p:spPr>
          <a:xfrm>
            <a:off x="250825" y="1150938"/>
            <a:ext cx="8662988" cy="4583112"/>
          </a:xfrm>
        </p:spPr>
        <p:txBody>
          <a:bodyPr/>
          <a:lstStyle/>
          <a:p>
            <a:pPr eaLnBrk="1" hangingPunct="1">
              <a:spcAft>
                <a:spcPct val="10000"/>
              </a:spcAft>
              <a:buFontTx/>
              <a:buNone/>
            </a:pPr>
            <a:r>
              <a:rPr lang="en-US" altLang="zh-CN" sz="2400" dirty="0" smtClean="0">
                <a:solidFill>
                  <a:srgbClr val="800000"/>
                </a:solidFill>
                <a:latin typeface="黑体" pitchFamily="49" charset="-122"/>
                <a:ea typeface="黑体" pitchFamily="49" charset="-122"/>
              </a:rPr>
              <a:t>1.</a:t>
            </a:r>
            <a:r>
              <a:rPr lang="zh-CN" altLang="en-US" sz="2400" dirty="0" smtClean="0">
                <a:solidFill>
                  <a:srgbClr val="800000"/>
                </a:solidFill>
                <a:latin typeface="黑体" pitchFamily="49" charset="-122"/>
                <a:ea typeface="黑体" pitchFamily="49" charset="-122"/>
              </a:rPr>
              <a:t>像素灰度分布</a:t>
            </a:r>
          </a:p>
          <a:p>
            <a:pPr lvl="1" eaLnBrk="1" hangingPunct="1">
              <a:spcAft>
                <a:spcPct val="10000"/>
              </a:spcAft>
              <a:buFont typeface="Wingdings" pitchFamily="2" charset="2"/>
              <a:buChar char="l"/>
            </a:pPr>
            <a:r>
              <a:rPr lang="zh-CN" altLang="en-US" sz="2000" dirty="0" smtClean="0">
                <a:solidFill>
                  <a:srgbClr val="0000FF"/>
                </a:solidFill>
                <a:latin typeface="黑体" pitchFamily="49" charset="-122"/>
                <a:ea typeface="黑体" pitchFamily="49" charset="-122"/>
              </a:rPr>
              <a:t>图</a:t>
            </a:r>
            <a:r>
              <a:rPr lang="zh-CN" altLang="en-US" sz="2000" dirty="0" smtClean="0">
                <a:solidFill>
                  <a:srgbClr val="0000FF"/>
                </a:solidFill>
                <a:latin typeface="黑体" pitchFamily="49" charset="-122"/>
                <a:ea typeface="黑体" pitchFamily="49" charset="-122"/>
              </a:rPr>
              <a:t>像信号数字化得到一个数值矩阵，其中每一个元素称之为像素，像素的灰（亮）度值（也包括色彩）是最基本、最原始的测量值和特征，由它可以组成更大基元的特</a:t>
            </a:r>
            <a:r>
              <a:rPr lang="zh-CN" altLang="en-US" sz="2000" dirty="0" smtClean="0">
                <a:solidFill>
                  <a:srgbClr val="0000FF"/>
                </a:solidFill>
                <a:latin typeface="黑体" pitchFamily="49" charset="-122"/>
                <a:ea typeface="黑体" pitchFamily="49" charset="-122"/>
              </a:rPr>
              <a:t>征</a:t>
            </a:r>
            <a:endParaRPr lang="en-US" altLang="zh-CN" sz="2000" dirty="0" smtClean="0">
              <a:solidFill>
                <a:srgbClr val="0000FF"/>
              </a:solidFill>
              <a:latin typeface="黑体" pitchFamily="49" charset="-122"/>
              <a:ea typeface="黑体" pitchFamily="49" charset="-122"/>
            </a:endParaRPr>
          </a:p>
          <a:p>
            <a:pPr lvl="1" eaLnBrk="1" hangingPunct="1">
              <a:spcAft>
                <a:spcPct val="10000"/>
              </a:spcAft>
              <a:buFont typeface="Wingdings" pitchFamily="2" charset="2"/>
              <a:buChar char="l"/>
            </a:pPr>
            <a:r>
              <a:rPr lang="zh-CN" altLang="en-US" sz="2000" dirty="0" smtClean="0">
                <a:solidFill>
                  <a:srgbClr val="0000FF"/>
                </a:solidFill>
                <a:latin typeface="黑体" pitchFamily="49" charset="-122"/>
                <a:ea typeface="黑体" pitchFamily="49" charset="-122"/>
              </a:rPr>
              <a:t>单</a:t>
            </a:r>
            <a:r>
              <a:rPr lang="zh-CN" altLang="en-US" sz="2000" dirty="0" smtClean="0">
                <a:solidFill>
                  <a:srgbClr val="0000FF"/>
                </a:solidFill>
                <a:latin typeface="黑体" pitchFamily="49" charset="-122"/>
                <a:ea typeface="黑体" pitchFamily="49" charset="-122"/>
              </a:rPr>
              <a:t>幅图像的所有像素或不同区域像素的灰度分布，代表了图像总体或局部的能量强度分</a:t>
            </a:r>
            <a:r>
              <a:rPr lang="zh-CN" altLang="en-US" sz="2000" dirty="0" smtClean="0">
                <a:solidFill>
                  <a:srgbClr val="0000FF"/>
                </a:solidFill>
                <a:latin typeface="黑体" pitchFamily="49" charset="-122"/>
                <a:ea typeface="黑体" pitchFamily="49" charset="-122"/>
              </a:rPr>
              <a:t>布</a:t>
            </a:r>
            <a:endParaRPr lang="en-US" altLang="zh-CN" sz="2000" dirty="0" smtClean="0">
              <a:solidFill>
                <a:srgbClr val="0000FF"/>
              </a:solidFill>
              <a:latin typeface="黑体" pitchFamily="49" charset="-122"/>
              <a:ea typeface="黑体" pitchFamily="49" charset="-122"/>
            </a:endParaRPr>
          </a:p>
          <a:p>
            <a:pPr lvl="1" eaLnBrk="1" hangingPunct="1">
              <a:spcAft>
                <a:spcPct val="10000"/>
              </a:spcAft>
              <a:buFont typeface="Wingdings" pitchFamily="2" charset="2"/>
              <a:buChar char="l"/>
            </a:pPr>
            <a:r>
              <a:rPr lang="zh-CN" altLang="en-US" sz="2000" dirty="0" smtClean="0">
                <a:solidFill>
                  <a:srgbClr val="0000FF"/>
                </a:solidFill>
                <a:latin typeface="黑体" pitchFamily="49" charset="-122"/>
                <a:ea typeface="黑体" pitchFamily="49" charset="-122"/>
              </a:rPr>
              <a:t>表</a:t>
            </a:r>
            <a:r>
              <a:rPr lang="zh-CN" altLang="en-US" sz="2000" dirty="0" smtClean="0">
                <a:solidFill>
                  <a:srgbClr val="0000FF"/>
                </a:solidFill>
                <a:latin typeface="黑体" pitchFamily="49" charset="-122"/>
                <a:ea typeface="黑体" pitchFamily="49" charset="-122"/>
              </a:rPr>
              <a:t>征灰度分布的特征描述有</a:t>
            </a:r>
            <a:r>
              <a:rPr lang="zh-CN" altLang="en-US" sz="2000" dirty="0" smtClean="0">
                <a:solidFill>
                  <a:srgbClr val="CC0066"/>
                </a:solidFill>
                <a:latin typeface="黑体" pitchFamily="49" charset="-122"/>
                <a:ea typeface="黑体" pitchFamily="49" charset="-122"/>
              </a:rPr>
              <a:t>总体或局部的均值、方差</a:t>
            </a:r>
            <a:r>
              <a:rPr lang="zh-CN" altLang="en-US" sz="2000" dirty="0" smtClean="0">
                <a:solidFill>
                  <a:srgbClr val="0000FF"/>
                </a:solidFill>
                <a:latin typeface="黑体" pitchFamily="49" charset="-122"/>
                <a:ea typeface="黑体" pitchFamily="49" charset="-122"/>
              </a:rPr>
              <a:t>等</a:t>
            </a:r>
            <a:endParaRPr lang="zh-CN" altLang="en-US" sz="2000" dirty="0" smtClean="0">
              <a:solidFill>
                <a:srgbClr val="0000FF"/>
              </a:solidFill>
              <a:latin typeface="黑体" pitchFamily="49" charset="-122"/>
              <a:ea typeface="黑体" pitchFamily="49" charset="-122"/>
            </a:endParaRPr>
          </a:p>
          <a:p>
            <a:pPr eaLnBrk="1" hangingPunct="1">
              <a:spcAft>
                <a:spcPct val="10000"/>
              </a:spcAft>
              <a:buFontTx/>
              <a:buNone/>
            </a:pPr>
            <a:r>
              <a:rPr lang="en-US" altLang="zh-CN" sz="2400" dirty="0" smtClean="0">
                <a:solidFill>
                  <a:srgbClr val="800000"/>
                </a:solidFill>
                <a:latin typeface="黑体" pitchFamily="49" charset="-122"/>
                <a:ea typeface="黑体" pitchFamily="49" charset="-122"/>
              </a:rPr>
              <a:t>2.</a:t>
            </a:r>
            <a:r>
              <a:rPr lang="zh-CN" altLang="en-US" sz="2400" dirty="0" smtClean="0">
                <a:solidFill>
                  <a:srgbClr val="800000"/>
                </a:solidFill>
                <a:latin typeface="黑体" pitchFamily="49" charset="-122"/>
                <a:ea typeface="黑体" pitchFamily="49" charset="-122"/>
              </a:rPr>
              <a:t>图像灰度变化的梯度特征</a:t>
            </a:r>
          </a:p>
          <a:p>
            <a:pPr lvl="1" eaLnBrk="1" hangingPunct="1">
              <a:spcAft>
                <a:spcPct val="10000"/>
              </a:spcAft>
              <a:buFont typeface="Wingdings" pitchFamily="2" charset="2"/>
              <a:buChar char="n"/>
            </a:pPr>
            <a:r>
              <a:rPr lang="zh-CN" altLang="en-US" sz="2000" dirty="0" smtClean="0">
                <a:solidFill>
                  <a:srgbClr val="0000FF"/>
                </a:solidFill>
                <a:latin typeface="黑体" pitchFamily="49" charset="-122"/>
                <a:ea typeface="黑体" pitchFamily="49" charset="-122"/>
              </a:rPr>
              <a:t>图</a:t>
            </a:r>
            <a:r>
              <a:rPr lang="zh-CN" altLang="en-US" sz="2000" dirty="0" smtClean="0">
                <a:solidFill>
                  <a:srgbClr val="0000FF"/>
                </a:solidFill>
                <a:latin typeface="黑体" pitchFamily="49" charset="-122"/>
                <a:ea typeface="黑体" pitchFamily="49" charset="-122"/>
              </a:rPr>
              <a:t>像灰度的梯度反映图像内物体边缘处灰度变化的情况，它描述了图像灰度分布的总体特</a:t>
            </a:r>
            <a:r>
              <a:rPr lang="zh-CN" altLang="en-US" sz="2000" dirty="0" smtClean="0">
                <a:solidFill>
                  <a:srgbClr val="0000FF"/>
                </a:solidFill>
                <a:latin typeface="黑体" pitchFamily="49" charset="-122"/>
                <a:ea typeface="黑体" pitchFamily="49" charset="-122"/>
              </a:rPr>
              <a:t>征</a:t>
            </a:r>
            <a:endParaRPr lang="en-US" altLang="zh-CN" sz="2000" dirty="0" smtClean="0">
              <a:solidFill>
                <a:srgbClr val="0000FF"/>
              </a:solidFill>
              <a:latin typeface="黑体" pitchFamily="49" charset="-122"/>
              <a:ea typeface="黑体" pitchFamily="49" charset="-122"/>
            </a:endParaRPr>
          </a:p>
          <a:p>
            <a:pPr lvl="1" eaLnBrk="1" hangingPunct="1">
              <a:spcAft>
                <a:spcPct val="10000"/>
              </a:spcAft>
              <a:buFont typeface="Wingdings" pitchFamily="2" charset="2"/>
              <a:buChar char="n"/>
            </a:pPr>
            <a:r>
              <a:rPr lang="zh-CN" altLang="en-US" sz="2000" dirty="0" smtClean="0">
                <a:solidFill>
                  <a:srgbClr val="0000FF"/>
                </a:solidFill>
                <a:latin typeface="黑体" pitchFamily="49" charset="-122"/>
                <a:ea typeface="黑体" pitchFamily="49" charset="-122"/>
              </a:rPr>
              <a:t>例如</a:t>
            </a:r>
            <a:endParaRPr lang="en-US" altLang="zh-CN" sz="2000" dirty="0" smtClean="0">
              <a:solidFill>
                <a:srgbClr val="0000FF"/>
              </a:solidFill>
              <a:latin typeface="黑体" pitchFamily="49" charset="-122"/>
              <a:ea typeface="黑体" pitchFamily="49" charset="-122"/>
            </a:endParaRPr>
          </a:p>
          <a:p>
            <a:pPr lvl="2" eaLnBrk="1" hangingPunct="1">
              <a:spcAft>
                <a:spcPct val="10000"/>
              </a:spcAft>
              <a:buFont typeface="Wingdings" pitchFamily="2" charset="2"/>
              <a:buChar char="n"/>
            </a:pPr>
            <a:r>
              <a:rPr lang="zh-CN" altLang="en-US" sz="1600" dirty="0" smtClean="0">
                <a:solidFill>
                  <a:srgbClr val="00B050"/>
                </a:solidFill>
                <a:latin typeface="黑体" pitchFamily="49" charset="-122"/>
                <a:ea typeface="黑体" pitchFamily="49" charset="-122"/>
              </a:rPr>
              <a:t>用</a:t>
            </a:r>
            <a:r>
              <a:rPr lang="zh-CN" altLang="en-US" sz="1600" dirty="0" smtClean="0">
                <a:solidFill>
                  <a:srgbClr val="00B050"/>
                </a:solidFill>
                <a:latin typeface="黑体" pitchFamily="49" charset="-122"/>
                <a:ea typeface="黑体" pitchFamily="49" charset="-122"/>
              </a:rPr>
              <a:t>图像像素灰度的一阶差分（梯度）的总和表示图像的</a:t>
            </a:r>
            <a:r>
              <a:rPr lang="zh-CN" altLang="en-US" sz="1600" dirty="0" smtClean="0">
                <a:solidFill>
                  <a:srgbClr val="CC0066"/>
                </a:solidFill>
                <a:latin typeface="黑体" pitchFamily="49" charset="-122"/>
                <a:ea typeface="黑体" pitchFamily="49" charset="-122"/>
              </a:rPr>
              <a:t>对比度</a:t>
            </a:r>
            <a:r>
              <a:rPr lang="zh-CN" altLang="en-US" sz="1600" dirty="0" smtClean="0">
                <a:solidFill>
                  <a:srgbClr val="00B050"/>
                </a:solidFill>
                <a:latin typeface="黑体" pitchFamily="49" charset="-122"/>
                <a:ea typeface="黑体" pitchFamily="49" charset="-122"/>
              </a:rPr>
              <a:t>等</a:t>
            </a:r>
            <a:r>
              <a:rPr lang="zh-CN" altLang="en-US" sz="1600" dirty="0" smtClean="0">
                <a:latin typeface="黑体" pitchFamily="49" charset="-122"/>
                <a:ea typeface="黑体" pitchFamily="49" charset="-122"/>
              </a:rPr>
              <a:t>。 </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8"/>
          <p:cNvPicPr>
            <a:picLocks noChangeAspect="1" noChangeArrowheads="1"/>
          </p:cNvPicPr>
          <p:nvPr/>
        </p:nvPicPr>
        <p:blipFill>
          <a:blip r:embed="rId2" cstate="print"/>
          <a:srcRect/>
          <a:stretch>
            <a:fillRect/>
          </a:stretch>
        </p:blipFill>
        <p:spPr bwMode="auto">
          <a:xfrm>
            <a:off x="354013" y="1363663"/>
            <a:ext cx="3303587" cy="3294062"/>
          </a:xfrm>
          <a:prstGeom prst="rect">
            <a:avLst/>
          </a:prstGeom>
          <a:noFill/>
          <a:ln w="9525">
            <a:noFill/>
            <a:miter lim="800000"/>
            <a:headEnd/>
            <a:tailEnd/>
          </a:ln>
        </p:spPr>
      </p:pic>
      <p:pic>
        <p:nvPicPr>
          <p:cNvPr id="56323" name="Picture 18"/>
          <p:cNvPicPr>
            <a:picLocks noChangeAspect="1" noChangeArrowheads="1"/>
          </p:cNvPicPr>
          <p:nvPr/>
        </p:nvPicPr>
        <p:blipFill>
          <a:blip r:embed="rId3" cstate="print"/>
          <a:srcRect/>
          <a:stretch>
            <a:fillRect/>
          </a:stretch>
        </p:blipFill>
        <p:spPr bwMode="auto">
          <a:xfrm>
            <a:off x="4908550" y="1450975"/>
            <a:ext cx="3336925" cy="3328988"/>
          </a:xfrm>
          <a:prstGeom prst="rect">
            <a:avLst/>
          </a:prstGeom>
          <a:noFill/>
          <a:ln w="9525">
            <a:noFill/>
            <a:miter lim="800000"/>
            <a:headEnd/>
            <a:tailEnd/>
          </a:ln>
        </p:spPr>
      </p:pic>
      <p:sp>
        <p:nvSpPr>
          <p:cNvPr id="56324" name="TextBox 5"/>
          <p:cNvSpPr txBox="1">
            <a:spLocks noChangeArrowheads="1"/>
          </p:cNvSpPr>
          <p:nvPr/>
        </p:nvSpPr>
        <p:spPr bwMode="auto">
          <a:xfrm>
            <a:off x="382588" y="5154613"/>
            <a:ext cx="8113712" cy="368300"/>
          </a:xfrm>
          <a:prstGeom prst="rect">
            <a:avLst/>
          </a:prstGeom>
          <a:noFill/>
          <a:ln w="9525">
            <a:noFill/>
            <a:miter lim="800000"/>
            <a:headEnd/>
            <a:tailEnd/>
          </a:ln>
        </p:spPr>
        <p:txBody>
          <a:bodyPr>
            <a:spAutoFit/>
          </a:bodyPr>
          <a:lstStyle/>
          <a:p>
            <a:pPr latinLnBrk="0">
              <a:spcBef>
                <a:spcPct val="20000"/>
              </a:spcBef>
              <a:buClr>
                <a:srgbClr val="CCFF33"/>
              </a:buClr>
              <a:buSzPct val="70000"/>
              <a:buFont typeface="Wingdings" pitchFamily="2" charset="2"/>
              <a:buNone/>
            </a:pPr>
            <a:r>
              <a:rPr lang="en-US" altLang="zh-CN" sz="1800"/>
              <a:t>     </a:t>
            </a:r>
            <a:r>
              <a:rPr lang="zh-CN" altLang="en-US" sz="1800"/>
              <a:t>灰度特征</a:t>
            </a:r>
            <a:r>
              <a:rPr lang="en-US" altLang="zh-CN" sz="1800"/>
              <a:t>-</a:t>
            </a:r>
            <a:r>
              <a:rPr lang="zh-CN" altLang="en-US" sz="1800"/>
              <a:t>矩阵形式                     梯度特征</a:t>
            </a:r>
            <a:r>
              <a:rPr lang="en-US" altLang="zh-CN" sz="1800"/>
              <a:t>-</a:t>
            </a:r>
            <a:r>
              <a:rPr lang="zh-CN" altLang="en-US" sz="1800"/>
              <a:t>灰度的突变位置  </a:t>
            </a:r>
          </a:p>
        </p:txBody>
      </p:sp>
      <p:sp>
        <p:nvSpPr>
          <p:cNvPr id="5" name="Rectangle 2"/>
          <p:cNvSpPr txBox="1">
            <a:spLocks noChangeArrowheads="1"/>
          </p:cNvSpPr>
          <p:nvPr/>
        </p:nvSpPr>
        <p:spPr>
          <a:xfrm>
            <a:off x="1193800" y="153988"/>
            <a:ext cx="7816850" cy="6413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0" cap="none" spc="0" normalizeH="0" baseline="0" noProof="0" smtClean="0">
                <a:ln>
                  <a:noFill/>
                </a:ln>
                <a:solidFill>
                  <a:srgbClr val="0000FF"/>
                </a:solidFill>
                <a:effectLst/>
                <a:uLnTx/>
                <a:uFillTx/>
                <a:latin typeface="黑体" pitchFamily="49" charset="-122"/>
                <a:ea typeface="黑体" pitchFamily="49" charset="-122"/>
                <a:cs typeface="+mj-cs"/>
              </a:rPr>
              <a:t>图像的特征类型</a:t>
            </a:r>
            <a:endParaRPr kumimoji="1" lang="zh-CN" altLang="en-US" sz="2800" b="0" i="0" u="none" strike="noStrike" kern="0" cap="none" spc="0" normalizeH="0" baseline="0" noProof="0" dirty="0" smtClean="0">
              <a:ln>
                <a:noFill/>
              </a:ln>
              <a:solidFill>
                <a:srgbClr val="0000FF"/>
              </a:solidFill>
              <a:effectLst/>
              <a:uLnTx/>
              <a:uFillTx/>
              <a:latin typeface="黑体" pitchFamily="49" charset="-122"/>
              <a:ea typeface="黑体" pitchFamily="49" charset="-122"/>
              <a:cs typeface="+mj-cs"/>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803275" y="120650"/>
            <a:ext cx="5911850" cy="641350"/>
          </a:xfrm>
          <a:prstGeom prst="rect">
            <a:avLst/>
          </a:prstGeom>
          <a:noFill/>
          <a:ln w="9525">
            <a:noFill/>
            <a:miter lim="800000"/>
            <a:headEnd/>
            <a:tailEnd/>
          </a:ln>
        </p:spPr>
        <p:txBody>
          <a:bodyPr>
            <a:spAutoFit/>
          </a:bodyPr>
          <a:lstStyle/>
          <a:p>
            <a:pPr latinLnBrk="0"/>
            <a:r>
              <a:rPr lang="zh-CN" altLang="en-US" sz="3600" b="1" dirty="0" smtClean="0">
                <a:solidFill>
                  <a:srgbClr val="0000FF"/>
                </a:solidFill>
              </a:rPr>
              <a:t>概</a:t>
            </a:r>
            <a:r>
              <a:rPr lang="zh-CN" altLang="en-US" sz="3600" b="1" dirty="0">
                <a:solidFill>
                  <a:srgbClr val="0000FF"/>
                </a:solidFill>
              </a:rPr>
              <a:t>论</a:t>
            </a:r>
          </a:p>
        </p:txBody>
      </p:sp>
      <p:sp>
        <p:nvSpPr>
          <p:cNvPr id="12291" name="Text Box 3"/>
          <p:cNvSpPr txBox="1">
            <a:spLocks noChangeArrowheads="1"/>
          </p:cNvSpPr>
          <p:nvPr/>
        </p:nvSpPr>
        <p:spPr bwMode="auto">
          <a:xfrm>
            <a:off x="1355725" y="1773238"/>
            <a:ext cx="184150" cy="457200"/>
          </a:xfrm>
          <a:prstGeom prst="rect">
            <a:avLst/>
          </a:prstGeom>
          <a:noFill/>
          <a:ln w="9525">
            <a:noFill/>
            <a:miter lim="800000"/>
            <a:headEnd/>
            <a:tailEnd/>
          </a:ln>
        </p:spPr>
        <p:txBody>
          <a:bodyPr wrap="none">
            <a:spAutoFit/>
          </a:bodyPr>
          <a:lstStyle/>
          <a:p>
            <a:pPr latinLnBrk="0"/>
            <a:endParaRPr lang="zh-CN" altLang="zh-CN" sz="2400">
              <a:latin typeface="Times New Roman" pitchFamily="18" charset="0"/>
              <a:ea typeface="宋体" pitchFamily="2" charset="-122"/>
            </a:endParaRPr>
          </a:p>
        </p:txBody>
      </p:sp>
      <p:sp>
        <p:nvSpPr>
          <p:cNvPr id="12292" name="Text Box 4"/>
          <p:cNvSpPr txBox="1">
            <a:spLocks noChangeArrowheads="1"/>
          </p:cNvSpPr>
          <p:nvPr/>
        </p:nvSpPr>
        <p:spPr bwMode="auto">
          <a:xfrm>
            <a:off x="241300" y="1131888"/>
            <a:ext cx="8331200" cy="5013680"/>
          </a:xfrm>
          <a:prstGeom prst="rect">
            <a:avLst/>
          </a:prstGeom>
          <a:noFill/>
          <a:ln w="9525">
            <a:noFill/>
            <a:miter lim="800000"/>
            <a:headEnd/>
            <a:tailEnd/>
          </a:ln>
        </p:spPr>
        <p:txBody>
          <a:bodyPr wrap="square">
            <a:spAutoFit/>
          </a:bodyPr>
          <a:lstStyle/>
          <a:p>
            <a:pPr marL="292100" latinLnBrk="0">
              <a:lnSpc>
                <a:spcPct val="110000"/>
              </a:lnSpc>
              <a:spcBef>
                <a:spcPct val="20000"/>
              </a:spcBef>
              <a:buFont typeface="Wingdings" pitchFamily="2" charset="2"/>
              <a:buChar char="l"/>
            </a:pPr>
            <a:r>
              <a:rPr lang="zh-CN" altLang="en-US" sz="2400" dirty="0" smtClean="0">
                <a:solidFill>
                  <a:srgbClr val="FF0000"/>
                </a:solidFill>
              </a:rPr>
              <a:t> </a:t>
            </a:r>
            <a:r>
              <a:rPr lang="en-US" altLang="zh-CN" sz="2400" dirty="0" smtClean="0">
                <a:solidFill>
                  <a:srgbClr val="FF0000"/>
                </a:solidFill>
              </a:rPr>
              <a:t> </a:t>
            </a:r>
            <a:r>
              <a:rPr lang="zh-CN" altLang="en-US" sz="2400" dirty="0" smtClean="0">
                <a:solidFill>
                  <a:srgbClr val="FF0000"/>
                </a:solidFill>
              </a:rPr>
              <a:t>学</a:t>
            </a:r>
            <a:r>
              <a:rPr lang="zh-CN" altLang="en-US" sz="2400" dirty="0" smtClean="0">
                <a:solidFill>
                  <a:srgbClr val="FF0000"/>
                </a:solidFill>
              </a:rPr>
              <a:t>习目标检测与跟踪技术的意义</a:t>
            </a:r>
            <a:endParaRPr lang="en-US" altLang="zh-CN" sz="2400" dirty="0" smtClean="0">
              <a:solidFill>
                <a:srgbClr val="FF0000"/>
              </a:solidFill>
            </a:endParaRPr>
          </a:p>
          <a:p>
            <a:pPr lvl="1">
              <a:lnSpc>
                <a:spcPct val="110000"/>
              </a:lnSpc>
              <a:spcBef>
                <a:spcPct val="40000"/>
              </a:spcBef>
              <a:buFont typeface="Wingdings" pitchFamily="2" charset="2"/>
              <a:buChar char="l"/>
            </a:pPr>
            <a:r>
              <a:rPr lang="zh-CN" altLang="en-US" dirty="0" smtClean="0">
                <a:latin typeface="黑体" pitchFamily="49" charset="-122"/>
                <a:ea typeface="黑体" pitchFamily="49" charset="-122"/>
              </a:rPr>
              <a:t> 现</a:t>
            </a:r>
            <a:r>
              <a:rPr lang="zh-CN" altLang="en-US" dirty="0" smtClean="0">
                <a:latin typeface="黑体" pitchFamily="49" charset="-122"/>
                <a:ea typeface="黑体" pitchFamily="49" charset="-122"/>
              </a:rPr>
              <a:t>代军事理论认为，掌握高科技将成为现代战争取胜的重要因</a:t>
            </a:r>
            <a:r>
              <a:rPr lang="zh-CN" altLang="en-US" dirty="0" smtClean="0">
                <a:latin typeface="黑体" pitchFamily="49" charset="-122"/>
                <a:ea typeface="黑体" pitchFamily="49" charset="-122"/>
              </a:rPr>
              <a:t>素</a:t>
            </a:r>
            <a:endParaRPr lang="en-US" altLang="zh-CN" dirty="0" smtClean="0">
              <a:latin typeface="黑体" pitchFamily="49" charset="-122"/>
              <a:ea typeface="黑体" pitchFamily="49" charset="-122"/>
            </a:endParaRPr>
          </a:p>
          <a:p>
            <a:pPr lvl="2">
              <a:lnSpc>
                <a:spcPct val="110000"/>
              </a:lnSpc>
              <a:spcBef>
                <a:spcPct val="40000"/>
              </a:spcBef>
              <a:buFont typeface="Wingdings" pitchFamily="2" charset="2"/>
              <a:buChar char="l"/>
            </a:pPr>
            <a:r>
              <a:rPr lang="zh-CN" altLang="en-US" dirty="0" smtClean="0">
                <a:solidFill>
                  <a:srgbClr val="0000FF"/>
                </a:solidFill>
                <a:latin typeface="黑体" pitchFamily="49" charset="-122"/>
                <a:ea typeface="黑体" pitchFamily="49" charset="-122"/>
              </a:rPr>
              <a:t> 以</a:t>
            </a:r>
            <a:r>
              <a:rPr lang="zh-CN" altLang="en-US" dirty="0" smtClean="0">
                <a:solidFill>
                  <a:srgbClr val="FF0000"/>
                </a:solidFill>
                <a:latin typeface="黑体" pitchFamily="49" charset="-122"/>
                <a:ea typeface="黑体" pitchFamily="49" charset="-122"/>
              </a:rPr>
              <a:t>侦察监视技术、通信技术、成像跟踪技术、精确制导技术</a:t>
            </a:r>
            <a:r>
              <a:rPr lang="zh-CN" altLang="en-US" dirty="0" smtClean="0">
                <a:solidFill>
                  <a:srgbClr val="0000FF"/>
                </a:solidFill>
                <a:latin typeface="黑体" pitchFamily="49" charset="-122"/>
                <a:ea typeface="黑体" pitchFamily="49" charset="-122"/>
              </a:rPr>
              <a:t>等为代表的军用高科技技术是夺取胜利的重要武</a:t>
            </a:r>
            <a:r>
              <a:rPr lang="zh-CN" altLang="en-US" dirty="0" smtClean="0">
                <a:solidFill>
                  <a:srgbClr val="0000FF"/>
                </a:solidFill>
                <a:latin typeface="黑体" pitchFamily="49" charset="-122"/>
                <a:ea typeface="黑体" pitchFamily="49" charset="-122"/>
              </a:rPr>
              <a:t>器</a:t>
            </a:r>
            <a:endParaRPr lang="en-US" altLang="zh-CN" dirty="0" smtClean="0">
              <a:solidFill>
                <a:srgbClr val="0000FF"/>
              </a:solidFill>
              <a:latin typeface="黑体" pitchFamily="49" charset="-122"/>
              <a:ea typeface="黑体" pitchFamily="49" charset="-122"/>
            </a:endParaRPr>
          </a:p>
          <a:p>
            <a:pPr lvl="1">
              <a:lnSpc>
                <a:spcPct val="110000"/>
              </a:lnSpc>
              <a:spcBef>
                <a:spcPct val="40000"/>
              </a:spcBef>
              <a:buFont typeface="Wingdings" pitchFamily="2" charset="2"/>
              <a:buChar char="l"/>
            </a:pPr>
            <a:r>
              <a:rPr lang="zh-CN" altLang="en-US" dirty="0" smtClean="0">
                <a:latin typeface="黑体" pitchFamily="49" charset="-122"/>
                <a:ea typeface="黑体" pitchFamily="49" charset="-122"/>
              </a:rPr>
              <a:t> 随</a:t>
            </a:r>
            <a:r>
              <a:rPr lang="zh-CN" altLang="en-US" dirty="0" smtClean="0">
                <a:latin typeface="黑体" pitchFamily="49" charset="-122"/>
                <a:ea typeface="黑体" pitchFamily="49" charset="-122"/>
              </a:rPr>
              <a:t>着现代高新技术的不断发展及其在军事应用领域中的日益推广，传统的作战形态正在发生着深刻的变</a:t>
            </a:r>
            <a:r>
              <a:rPr lang="zh-CN" altLang="en-US" dirty="0" smtClean="0">
                <a:latin typeface="黑体" pitchFamily="49" charset="-122"/>
                <a:ea typeface="黑体" pitchFamily="49" charset="-122"/>
              </a:rPr>
              <a:t>化</a:t>
            </a:r>
            <a:endParaRPr lang="zh-CN" altLang="en-US" dirty="0" smtClean="0">
              <a:latin typeface="黑体" pitchFamily="49" charset="-122"/>
              <a:ea typeface="黑体" pitchFamily="49" charset="-122"/>
            </a:endParaRPr>
          </a:p>
          <a:p>
            <a:pPr lvl="2">
              <a:lnSpc>
                <a:spcPct val="120000"/>
              </a:lnSpc>
              <a:spcBef>
                <a:spcPct val="40000"/>
              </a:spcBef>
              <a:buFont typeface="Wingdings" pitchFamily="2" charset="2"/>
              <a:buChar char="l"/>
            </a:pPr>
            <a:r>
              <a:rPr lang="zh-CN" altLang="en-US" dirty="0" smtClean="0">
                <a:solidFill>
                  <a:srgbClr val="0000FF"/>
                </a:solidFill>
                <a:latin typeface="黑体" pitchFamily="49" charset="-122"/>
                <a:ea typeface="黑体" pitchFamily="49" charset="-122"/>
              </a:rPr>
              <a:t> </a:t>
            </a:r>
            <a:r>
              <a:rPr lang="en-US" altLang="zh-CN" dirty="0" smtClean="0">
                <a:solidFill>
                  <a:srgbClr val="0000FF"/>
                </a:solidFill>
                <a:latin typeface="黑体" pitchFamily="49" charset="-122"/>
                <a:ea typeface="黑体" pitchFamily="49" charset="-122"/>
              </a:rPr>
              <a:t>1973</a:t>
            </a:r>
            <a:r>
              <a:rPr lang="zh-CN" altLang="en-US" dirty="0" smtClean="0">
                <a:solidFill>
                  <a:srgbClr val="0000FF"/>
                </a:solidFill>
                <a:latin typeface="黑体" pitchFamily="49" charset="-122"/>
                <a:ea typeface="黑体" pitchFamily="49" charset="-122"/>
              </a:rPr>
              <a:t>年的第四次中东战争，</a:t>
            </a:r>
            <a:r>
              <a:rPr lang="en-US" altLang="zh-CN" dirty="0" smtClean="0">
                <a:solidFill>
                  <a:srgbClr val="0000FF"/>
                </a:solidFill>
                <a:latin typeface="黑体" pitchFamily="49" charset="-122"/>
                <a:ea typeface="黑体" pitchFamily="49" charset="-122"/>
              </a:rPr>
              <a:t>1982</a:t>
            </a:r>
            <a:r>
              <a:rPr lang="zh-CN" altLang="en-US" dirty="0" smtClean="0">
                <a:solidFill>
                  <a:srgbClr val="0000FF"/>
                </a:solidFill>
                <a:latin typeface="黑体" pitchFamily="49" charset="-122"/>
                <a:ea typeface="黑体" pitchFamily="49" charset="-122"/>
              </a:rPr>
              <a:t>年的英阿马岛之战，</a:t>
            </a:r>
            <a:r>
              <a:rPr lang="en-US" altLang="zh-CN" dirty="0" smtClean="0">
                <a:solidFill>
                  <a:srgbClr val="0000FF"/>
                </a:solidFill>
                <a:latin typeface="黑体" pitchFamily="49" charset="-122"/>
                <a:ea typeface="黑体" pitchFamily="49" charset="-122"/>
              </a:rPr>
              <a:t>1991</a:t>
            </a:r>
            <a:r>
              <a:rPr lang="zh-CN" altLang="en-US" dirty="0" smtClean="0">
                <a:solidFill>
                  <a:srgbClr val="0000FF"/>
                </a:solidFill>
                <a:latin typeface="黑体" pitchFamily="49" charset="-122"/>
                <a:ea typeface="黑体" pitchFamily="49" charset="-122"/>
              </a:rPr>
              <a:t>年的海湾战争及</a:t>
            </a:r>
            <a:r>
              <a:rPr lang="en-US" altLang="zh-CN" dirty="0" smtClean="0">
                <a:solidFill>
                  <a:srgbClr val="0000FF"/>
                </a:solidFill>
                <a:latin typeface="黑体" pitchFamily="49" charset="-122"/>
                <a:ea typeface="黑体" pitchFamily="49" charset="-122"/>
              </a:rPr>
              <a:t>1999</a:t>
            </a:r>
            <a:r>
              <a:rPr lang="zh-CN" altLang="en-US" dirty="0" smtClean="0">
                <a:solidFill>
                  <a:srgbClr val="0000FF"/>
                </a:solidFill>
                <a:latin typeface="黑体" pitchFamily="49" charset="-122"/>
                <a:ea typeface="黑体" pitchFamily="49" charset="-122"/>
              </a:rPr>
              <a:t>年的科索沃战争，伊拉克战争等都说明了这一</a:t>
            </a:r>
            <a:r>
              <a:rPr lang="zh-CN" altLang="en-US" dirty="0" smtClean="0">
                <a:solidFill>
                  <a:srgbClr val="0000FF"/>
                </a:solidFill>
                <a:latin typeface="黑体" pitchFamily="49" charset="-122"/>
                <a:ea typeface="黑体" pitchFamily="49" charset="-122"/>
              </a:rPr>
              <a:t>点</a:t>
            </a:r>
            <a:endParaRPr lang="en-US" altLang="zh-CN" dirty="0" smtClean="0">
              <a:solidFill>
                <a:srgbClr val="0000FF"/>
              </a:solidFill>
              <a:latin typeface="黑体" pitchFamily="49" charset="-122"/>
              <a:ea typeface="黑体" pitchFamily="49" charset="-122"/>
            </a:endParaRPr>
          </a:p>
          <a:p>
            <a:pPr lvl="2">
              <a:lnSpc>
                <a:spcPct val="120000"/>
              </a:lnSpc>
              <a:spcBef>
                <a:spcPct val="40000"/>
              </a:spcBef>
              <a:buFont typeface="Wingdings" pitchFamily="2" charset="2"/>
              <a:buChar char="l"/>
            </a:pPr>
            <a:r>
              <a:rPr lang="zh-CN" altLang="en-US" dirty="0" smtClean="0">
                <a:solidFill>
                  <a:srgbClr val="0000FF"/>
                </a:solidFill>
                <a:latin typeface="黑体" pitchFamily="49" charset="-122"/>
                <a:ea typeface="黑体" pitchFamily="49" charset="-122"/>
              </a:rPr>
              <a:t>西</a:t>
            </a:r>
            <a:r>
              <a:rPr lang="zh-CN" altLang="en-US" dirty="0" smtClean="0">
                <a:solidFill>
                  <a:srgbClr val="0000FF"/>
                </a:solidFill>
                <a:latin typeface="黑体" pitchFamily="49" charset="-122"/>
                <a:ea typeface="黑体" pitchFamily="49" charset="-122"/>
              </a:rPr>
              <a:t>方各军事强国都在积极探索对抗武器，特别是美国更是投入了巨大的物力、人力和财力积极研制弹道导弹防御系</a:t>
            </a:r>
            <a:r>
              <a:rPr lang="zh-CN" altLang="en-US" dirty="0" smtClean="0">
                <a:solidFill>
                  <a:srgbClr val="0000FF"/>
                </a:solidFill>
                <a:latin typeface="黑体" pitchFamily="49" charset="-122"/>
                <a:ea typeface="黑体" pitchFamily="49" charset="-122"/>
              </a:rPr>
              <a:t>统</a:t>
            </a:r>
            <a:endParaRPr lang="en-US" altLang="zh-CN" dirty="0" smtClean="0">
              <a:solidFill>
                <a:srgbClr val="0000FF"/>
              </a:solidFill>
              <a:latin typeface="黑体" pitchFamily="49" charset="-122"/>
              <a:ea typeface="黑体" pitchFamily="49" charset="-122"/>
            </a:endParaRPr>
          </a:p>
          <a:p>
            <a:pPr lvl="2">
              <a:lnSpc>
                <a:spcPct val="120000"/>
              </a:lnSpc>
              <a:spcBef>
                <a:spcPct val="40000"/>
              </a:spcBef>
              <a:buFont typeface="Wingdings" pitchFamily="2" charset="2"/>
              <a:buChar char="l"/>
            </a:pPr>
            <a:r>
              <a:rPr lang="zh-CN" altLang="en-US" dirty="0" smtClean="0">
                <a:solidFill>
                  <a:srgbClr val="0000FF"/>
                </a:solidFill>
                <a:latin typeface="黑体" pitchFamily="49" charset="-122"/>
                <a:ea typeface="黑体" pitchFamily="49" charset="-122"/>
              </a:rPr>
              <a:t>而</a:t>
            </a:r>
            <a:r>
              <a:rPr lang="zh-CN" altLang="en-US" dirty="0" smtClean="0">
                <a:solidFill>
                  <a:srgbClr val="0000FF"/>
                </a:solidFill>
                <a:latin typeface="黑体" pitchFamily="49" charset="-122"/>
                <a:ea typeface="黑体" pitchFamily="49" charset="-122"/>
              </a:rPr>
              <a:t>图像检测、跟踪和识别技术作为现代战场信息环境作战成败的关键，具备抗遮挡、抗丢失和抗机动鲁棒性的智能跟踪器，将是现代战场作战必备品，具有广泛的应用前景。</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xfrm>
            <a:off x="179389" y="885825"/>
            <a:ext cx="8374061" cy="5500688"/>
          </a:xfrm>
        </p:spPr>
        <p:txBody>
          <a:bodyPr/>
          <a:lstStyle/>
          <a:p>
            <a:pPr eaLnBrk="1" hangingPunct="1">
              <a:lnSpc>
                <a:spcPct val="95000"/>
              </a:lnSpc>
              <a:spcBef>
                <a:spcPct val="25000"/>
              </a:spcBef>
              <a:spcAft>
                <a:spcPct val="40000"/>
              </a:spcAft>
              <a:buFontTx/>
              <a:buNone/>
            </a:pPr>
            <a:r>
              <a:rPr lang="en-US" altLang="zh-CN" sz="2400" dirty="0" smtClean="0">
                <a:solidFill>
                  <a:srgbClr val="800000"/>
                </a:solidFill>
                <a:latin typeface="黑体" pitchFamily="49" charset="-122"/>
                <a:ea typeface="黑体" pitchFamily="49" charset="-122"/>
              </a:rPr>
              <a:t>3.</a:t>
            </a:r>
            <a:r>
              <a:rPr lang="zh-CN" altLang="en-US" sz="2400" dirty="0" smtClean="0">
                <a:solidFill>
                  <a:srgbClr val="800000"/>
                </a:solidFill>
                <a:latin typeface="黑体" pitchFamily="49" charset="-122"/>
                <a:ea typeface="黑体" pitchFamily="49" charset="-122"/>
              </a:rPr>
              <a:t>图像的频谱特性</a:t>
            </a:r>
          </a:p>
          <a:p>
            <a:pPr lvl="1" eaLnBrk="1" hangingPunct="1">
              <a:lnSpc>
                <a:spcPct val="95000"/>
              </a:lnSpc>
            </a:pPr>
            <a:r>
              <a:rPr lang="zh-CN" altLang="en-US" sz="2000" dirty="0" smtClean="0">
                <a:solidFill>
                  <a:srgbClr val="0000FF"/>
                </a:solidFill>
                <a:latin typeface="黑体" pitchFamily="49" charset="-122"/>
                <a:ea typeface="黑体" pitchFamily="49" charset="-122"/>
              </a:rPr>
              <a:t>如</a:t>
            </a:r>
            <a:r>
              <a:rPr lang="zh-CN" altLang="en-US" sz="2000" dirty="0" smtClean="0">
                <a:solidFill>
                  <a:srgbClr val="0000FF"/>
                </a:solidFill>
                <a:latin typeface="黑体" pitchFamily="49" charset="-122"/>
                <a:ea typeface="黑体" pitchFamily="49" charset="-122"/>
              </a:rPr>
              <a:t>果图像是一个灰度按一定周期变化，相当于周期函数，它的频率就是在某一坐标轴方向上一个单位长度的距离内，周期函数重复出现的次数，周期表示在同一方向上图像波形重复出现的最小距</a:t>
            </a:r>
            <a:r>
              <a:rPr lang="zh-CN" altLang="en-US" sz="2000" dirty="0" smtClean="0">
                <a:solidFill>
                  <a:srgbClr val="0000FF"/>
                </a:solidFill>
                <a:latin typeface="黑体" pitchFamily="49" charset="-122"/>
                <a:ea typeface="黑体" pitchFamily="49" charset="-122"/>
              </a:rPr>
              <a:t>离</a:t>
            </a:r>
            <a:endParaRPr lang="en-US" altLang="zh-CN" sz="2000" dirty="0" smtClean="0">
              <a:solidFill>
                <a:srgbClr val="0000FF"/>
              </a:solidFill>
              <a:latin typeface="黑体" pitchFamily="49" charset="-122"/>
              <a:ea typeface="黑体" pitchFamily="49" charset="-122"/>
            </a:endParaRPr>
          </a:p>
          <a:p>
            <a:pPr lvl="1" eaLnBrk="1" hangingPunct="1">
              <a:lnSpc>
                <a:spcPct val="95000"/>
              </a:lnSpc>
            </a:pPr>
            <a:r>
              <a:rPr lang="zh-CN" altLang="en-US" sz="2000" dirty="0" smtClean="0">
                <a:solidFill>
                  <a:srgbClr val="0000FF"/>
                </a:solidFill>
                <a:latin typeface="黑体" pitchFamily="49" charset="-122"/>
                <a:ea typeface="黑体" pitchFamily="49" charset="-122"/>
              </a:rPr>
              <a:t>图</a:t>
            </a:r>
            <a:r>
              <a:rPr lang="zh-CN" altLang="en-US" sz="2000" dirty="0" smtClean="0">
                <a:solidFill>
                  <a:srgbClr val="0000FF"/>
                </a:solidFill>
                <a:latin typeface="黑体" pitchFamily="49" charset="-122"/>
                <a:ea typeface="黑体" pitchFamily="49" charset="-122"/>
              </a:rPr>
              <a:t>像的傅立叶变换也有明确的物理意</a:t>
            </a:r>
            <a:r>
              <a:rPr lang="zh-CN" altLang="en-US" sz="2000" dirty="0" smtClean="0">
                <a:solidFill>
                  <a:srgbClr val="0000FF"/>
                </a:solidFill>
                <a:latin typeface="黑体" pitchFamily="49" charset="-122"/>
                <a:ea typeface="黑体" pitchFamily="49" charset="-122"/>
              </a:rPr>
              <a:t>义</a:t>
            </a:r>
            <a:endParaRPr lang="en-US" altLang="zh-CN" sz="2000" dirty="0" smtClean="0">
              <a:solidFill>
                <a:srgbClr val="0000FF"/>
              </a:solidFill>
              <a:latin typeface="黑体" pitchFamily="49" charset="-122"/>
              <a:ea typeface="黑体" pitchFamily="49" charset="-122"/>
            </a:endParaRPr>
          </a:p>
          <a:p>
            <a:pPr lvl="1" eaLnBrk="1" hangingPunct="1">
              <a:lnSpc>
                <a:spcPct val="95000"/>
              </a:lnSpc>
            </a:pPr>
            <a:endParaRPr lang="zh-CN" altLang="en-US" sz="2000" dirty="0" smtClean="0">
              <a:latin typeface="黑体" pitchFamily="49" charset="-122"/>
              <a:ea typeface="黑体" pitchFamily="49" charset="-122"/>
            </a:endParaRPr>
          </a:p>
          <a:p>
            <a:pPr eaLnBrk="1" hangingPunct="1">
              <a:lnSpc>
                <a:spcPct val="95000"/>
              </a:lnSpc>
              <a:buFontTx/>
              <a:buNone/>
            </a:pPr>
            <a:r>
              <a:rPr lang="en-US" altLang="zh-CN" sz="2400" dirty="0" smtClean="0">
                <a:solidFill>
                  <a:srgbClr val="800000"/>
                </a:solidFill>
                <a:latin typeface="黑体" pitchFamily="49" charset="-122"/>
                <a:ea typeface="黑体" pitchFamily="49" charset="-122"/>
              </a:rPr>
              <a:t>4.</a:t>
            </a:r>
            <a:r>
              <a:rPr lang="zh-CN" altLang="en-US" sz="2400" dirty="0" smtClean="0">
                <a:solidFill>
                  <a:srgbClr val="800000"/>
                </a:solidFill>
                <a:latin typeface="黑体" pitchFamily="49" charset="-122"/>
                <a:ea typeface="黑体" pitchFamily="49" charset="-122"/>
              </a:rPr>
              <a:t>纹理特征</a:t>
            </a:r>
          </a:p>
          <a:p>
            <a:pPr lvl="1" eaLnBrk="1" hangingPunct="1">
              <a:lnSpc>
                <a:spcPct val="90000"/>
              </a:lnSpc>
            </a:pPr>
            <a:r>
              <a:rPr lang="zh-CN" altLang="en-US" sz="2000" dirty="0" smtClean="0">
                <a:solidFill>
                  <a:srgbClr val="0000FF"/>
                </a:solidFill>
                <a:latin typeface="黑体" pitchFamily="49" charset="-122"/>
                <a:ea typeface="黑体" pitchFamily="49" charset="-122"/>
              </a:rPr>
              <a:t>图</a:t>
            </a:r>
            <a:r>
              <a:rPr lang="zh-CN" altLang="en-US" sz="2000" dirty="0" smtClean="0">
                <a:solidFill>
                  <a:srgbClr val="0000FF"/>
                </a:solidFill>
                <a:latin typeface="黑体" pitchFamily="49" charset="-122"/>
                <a:ea typeface="黑体" pitchFamily="49" charset="-122"/>
              </a:rPr>
              <a:t>像纹理是像素灰度分布宏观上呈现周期性的结构特征，它是图像中某些结构单元按某种规则排列而成的规则图案，反映图像纹理基元灰度周期性重复变化的规</a:t>
            </a:r>
            <a:r>
              <a:rPr lang="zh-CN" altLang="en-US" sz="2000" dirty="0" smtClean="0">
                <a:solidFill>
                  <a:srgbClr val="0000FF"/>
                </a:solidFill>
                <a:latin typeface="黑体" pitchFamily="49" charset="-122"/>
                <a:ea typeface="黑体" pitchFamily="49" charset="-122"/>
              </a:rPr>
              <a:t>律</a:t>
            </a:r>
            <a:endParaRPr lang="en-US" altLang="zh-CN" sz="2000" dirty="0" smtClean="0">
              <a:solidFill>
                <a:srgbClr val="0000FF"/>
              </a:solidFill>
              <a:latin typeface="黑体" pitchFamily="49" charset="-122"/>
              <a:ea typeface="黑体" pitchFamily="49" charset="-122"/>
            </a:endParaRPr>
          </a:p>
          <a:p>
            <a:pPr lvl="2" eaLnBrk="1" hangingPunct="1">
              <a:lnSpc>
                <a:spcPct val="90000"/>
              </a:lnSpc>
              <a:buFont typeface="Wingdings" pitchFamily="2" charset="2"/>
              <a:buChar char="n"/>
            </a:pPr>
            <a:r>
              <a:rPr lang="zh-CN" altLang="en-US" sz="1800" dirty="0" smtClean="0">
                <a:solidFill>
                  <a:srgbClr val="CC0066"/>
                </a:solidFill>
                <a:latin typeface="黑体" pitchFamily="49" charset="-122"/>
                <a:ea typeface="黑体" pitchFamily="49" charset="-122"/>
              </a:rPr>
              <a:t>纹</a:t>
            </a:r>
            <a:r>
              <a:rPr lang="zh-CN" altLang="en-US" sz="1800" dirty="0" smtClean="0">
                <a:solidFill>
                  <a:srgbClr val="CC0066"/>
                </a:solidFill>
                <a:latin typeface="黑体" pitchFamily="49" charset="-122"/>
                <a:ea typeface="黑体" pitchFamily="49" charset="-122"/>
              </a:rPr>
              <a:t>理基元的大小</a:t>
            </a:r>
            <a:r>
              <a:rPr lang="zh-CN" altLang="en-US" sz="1800" dirty="0" smtClean="0">
                <a:latin typeface="黑体" pitchFamily="49" charset="-122"/>
                <a:ea typeface="黑体" pitchFamily="49" charset="-122"/>
              </a:rPr>
              <a:t>（或重复变化的周期长短）和</a:t>
            </a:r>
            <a:r>
              <a:rPr lang="zh-CN" altLang="en-US" sz="1800" dirty="0" smtClean="0">
                <a:solidFill>
                  <a:srgbClr val="CC0066"/>
                </a:solidFill>
                <a:latin typeface="黑体" pitchFamily="49" charset="-122"/>
                <a:ea typeface="黑体" pitchFamily="49" charset="-122"/>
              </a:rPr>
              <a:t>重复构成的方向</a:t>
            </a:r>
            <a:r>
              <a:rPr lang="zh-CN" altLang="en-US" sz="1800" dirty="0" smtClean="0">
                <a:latin typeface="黑体" pitchFamily="49" charset="-122"/>
                <a:ea typeface="黑体" pitchFamily="49" charset="-122"/>
              </a:rPr>
              <a:t>是基本特</a:t>
            </a:r>
            <a:r>
              <a:rPr lang="zh-CN" altLang="en-US" sz="1800" dirty="0" smtClean="0">
                <a:latin typeface="黑体" pitchFamily="49" charset="-122"/>
                <a:ea typeface="黑体" pitchFamily="49" charset="-122"/>
              </a:rPr>
              <a:t>征</a:t>
            </a:r>
            <a:endParaRPr lang="en-US" altLang="zh-CN" sz="1800" dirty="0" smtClean="0">
              <a:latin typeface="黑体" pitchFamily="49" charset="-122"/>
              <a:ea typeface="黑体" pitchFamily="49" charset="-122"/>
            </a:endParaRPr>
          </a:p>
          <a:p>
            <a:pPr lvl="2" eaLnBrk="1" hangingPunct="1">
              <a:lnSpc>
                <a:spcPct val="90000"/>
              </a:lnSpc>
              <a:buFont typeface="Wingdings" pitchFamily="2" charset="2"/>
              <a:buChar char="n"/>
            </a:pPr>
            <a:r>
              <a:rPr lang="zh-CN" altLang="en-US" sz="1800" dirty="0" smtClean="0">
                <a:latin typeface="黑体" pitchFamily="49" charset="-122"/>
                <a:ea typeface="黑体" pitchFamily="49" charset="-122"/>
              </a:rPr>
              <a:t>常</a:t>
            </a:r>
            <a:r>
              <a:rPr lang="zh-CN" altLang="en-US" sz="1800" dirty="0" smtClean="0">
                <a:latin typeface="黑体" pitchFamily="49" charset="-122"/>
                <a:ea typeface="黑体" pitchFamily="49" charset="-122"/>
              </a:rPr>
              <a:t>用的纹理特征描述方法有</a:t>
            </a:r>
            <a:r>
              <a:rPr lang="zh-CN" altLang="en-US" sz="1800" dirty="0" smtClean="0">
                <a:solidFill>
                  <a:srgbClr val="CC0066"/>
                </a:solidFill>
                <a:latin typeface="黑体" pitchFamily="49" charset="-122"/>
                <a:ea typeface="黑体" pitchFamily="49" charset="-122"/>
              </a:rPr>
              <a:t>共生矩阵、等灰度行程长度、区域纹理基元参数、傅立叶频谱、随机场模型、相关长度</a:t>
            </a:r>
            <a:r>
              <a:rPr lang="zh-CN" altLang="en-US" sz="1800" dirty="0" smtClean="0">
                <a:latin typeface="黑体" pitchFamily="49" charset="-122"/>
                <a:ea typeface="黑体" pitchFamily="49" charset="-122"/>
              </a:rPr>
              <a:t>等</a:t>
            </a:r>
            <a:endParaRPr lang="zh-CN" altLang="en-US" sz="1800" dirty="0" smtClean="0">
              <a:latin typeface="黑体" pitchFamily="49" charset="-122"/>
              <a:ea typeface="黑体" pitchFamily="49" charset="-122"/>
            </a:endParaRPr>
          </a:p>
        </p:txBody>
      </p:sp>
      <p:sp>
        <p:nvSpPr>
          <p:cNvPr id="3" name="Rectangle 2"/>
          <p:cNvSpPr>
            <a:spLocks noGrp="1" noChangeArrowheads="1"/>
          </p:cNvSpPr>
          <p:nvPr>
            <p:ph type="title"/>
          </p:nvPr>
        </p:nvSpPr>
        <p:spPr>
          <a:xfrm>
            <a:off x="1193800" y="153988"/>
            <a:ext cx="7816850" cy="641350"/>
          </a:xfrm>
        </p:spPr>
        <p:txBody>
          <a:bodyPr/>
          <a:lstStyle/>
          <a:p>
            <a:pPr eaLnBrk="1" hangingPunct="1">
              <a:defRPr/>
            </a:pPr>
            <a:r>
              <a:rPr lang="zh-CN" altLang="en-US" sz="2800" dirty="0" smtClean="0">
                <a:solidFill>
                  <a:srgbClr val="0000FF"/>
                </a:solidFill>
                <a:latin typeface="黑体" pitchFamily="49" charset="-122"/>
                <a:ea typeface="黑体" pitchFamily="49" charset="-122"/>
              </a:rPr>
              <a:t>图像的特征类</a:t>
            </a:r>
            <a:r>
              <a:rPr lang="zh-CN" altLang="en-US" sz="2800" dirty="0" smtClean="0">
                <a:solidFill>
                  <a:srgbClr val="0000FF"/>
                </a:solidFill>
                <a:latin typeface="黑体" pitchFamily="49" charset="-122"/>
                <a:ea typeface="黑体" pitchFamily="49" charset="-122"/>
              </a:rPr>
              <a:t>型</a:t>
            </a:r>
            <a:endParaRPr lang="zh-CN" altLang="en-US" sz="2800" dirty="0" smtClean="0">
              <a:solidFill>
                <a:srgbClr val="0000FF"/>
              </a:solidFill>
              <a:latin typeface="黑体" pitchFamily="49" charset="-122"/>
              <a:ea typeface="黑体" pitchFamily="49"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descr="img3.jpg"/>
          <p:cNvPicPr>
            <a:picLocks noChangeAspect="1"/>
          </p:cNvPicPr>
          <p:nvPr/>
        </p:nvPicPr>
        <p:blipFill>
          <a:blip r:embed="rId2" cstate="print"/>
          <a:srcRect l="8557" t="-343"/>
          <a:stretch>
            <a:fillRect/>
          </a:stretch>
        </p:blipFill>
        <p:spPr bwMode="auto">
          <a:xfrm>
            <a:off x="4862513" y="1908175"/>
            <a:ext cx="3816350" cy="3235325"/>
          </a:xfrm>
          <a:prstGeom prst="rect">
            <a:avLst/>
          </a:prstGeom>
          <a:noFill/>
          <a:ln w="9525">
            <a:noFill/>
            <a:miter lim="800000"/>
            <a:headEnd/>
            <a:tailEnd/>
          </a:ln>
        </p:spPr>
      </p:pic>
      <p:sp>
        <p:nvSpPr>
          <p:cNvPr id="58371" name="TextBox 4"/>
          <p:cNvSpPr txBox="1">
            <a:spLocks noChangeArrowheads="1"/>
          </p:cNvSpPr>
          <p:nvPr/>
        </p:nvSpPr>
        <p:spPr bwMode="auto">
          <a:xfrm>
            <a:off x="498475" y="5370513"/>
            <a:ext cx="8113713" cy="368300"/>
          </a:xfrm>
          <a:prstGeom prst="rect">
            <a:avLst/>
          </a:prstGeom>
          <a:noFill/>
          <a:ln w="9525">
            <a:noFill/>
            <a:miter lim="800000"/>
            <a:headEnd/>
            <a:tailEnd/>
          </a:ln>
        </p:spPr>
        <p:txBody>
          <a:bodyPr>
            <a:spAutoFit/>
          </a:bodyPr>
          <a:lstStyle/>
          <a:p>
            <a:pPr latinLnBrk="0">
              <a:spcBef>
                <a:spcPct val="20000"/>
              </a:spcBef>
              <a:buClr>
                <a:srgbClr val="CCFF33"/>
              </a:buClr>
              <a:buSzPct val="70000"/>
              <a:buFont typeface="Wingdings" pitchFamily="2" charset="2"/>
              <a:buNone/>
            </a:pPr>
            <a:r>
              <a:rPr lang="en-US" altLang="zh-CN" sz="1800"/>
              <a:t>      </a:t>
            </a:r>
            <a:r>
              <a:rPr lang="zh-CN" altLang="en-US" sz="1800"/>
              <a:t>图像的频谱特征                         图像的纹理特征</a:t>
            </a:r>
          </a:p>
        </p:txBody>
      </p:sp>
      <p:pic>
        <p:nvPicPr>
          <p:cNvPr id="58372" name="Picture 4" descr="图3-2"/>
          <p:cNvPicPr>
            <a:picLocks noChangeAspect="1" noChangeArrowheads="1"/>
          </p:cNvPicPr>
          <p:nvPr/>
        </p:nvPicPr>
        <p:blipFill>
          <a:blip r:embed="rId3" cstate="print"/>
          <a:srcRect/>
          <a:stretch>
            <a:fillRect/>
          </a:stretch>
        </p:blipFill>
        <p:spPr bwMode="auto">
          <a:xfrm>
            <a:off x="593725" y="1792288"/>
            <a:ext cx="3355975" cy="3287712"/>
          </a:xfrm>
          <a:prstGeom prst="rect">
            <a:avLst/>
          </a:prstGeom>
          <a:noFill/>
          <a:ln w="9525">
            <a:noFill/>
            <a:miter lim="800000"/>
            <a:headEnd/>
            <a:tailEnd/>
          </a:ln>
        </p:spPr>
      </p:pic>
      <p:sp>
        <p:nvSpPr>
          <p:cNvPr id="5" name="Rectangle 2"/>
          <p:cNvSpPr txBox="1">
            <a:spLocks noChangeArrowheads="1"/>
          </p:cNvSpPr>
          <p:nvPr/>
        </p:nvSpPr>
        <p:spPr>
          <a:xfrm>
            <a:off x="1193800" y="153988"/>
            <a:ext cx="7816850" cy="6413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0" cap="none" spc="0" normalizeH="0" baseline="0" noProof="0" smtClean="0">
                <a:ln>
                  <a:noFill/>
                </a:ln>
                <a:solidFill>
                  <a:srgbClr val="0000FF"/>
                </a:solidFill>
                <a:effectLst/>
                <a:uLnTx/>
                <a:uFillTx/>
                <a:latin typeface="黑体" pitchFamily="49" charset="-122"/>
                <a:ea typeface="黑体" pitchFamily="49" charset="-122"/>
                <a:cs typeface="+mj-cs"/>
              </a:rPr>
              <a:t>图像的特征类型</a:t>
            </a:r>
            <a:endParaRPr kumimoji="1" lang="zh-CN" altLang="en-US" sz="2800" b="0" i="0" u="none" strike="noStrike" kern="0" cap="none" spc="0" normalizeH="0" baseline="0" noProof="0" dirty="0" smtClean="0">
              <a:ln>
                <a:noFill/>
              </a:ln>
              <a:solidFill>
                <a:srgbClr val="0000FF"/>
              </a:solidFill>
              <a:effectLst/>
              <a:uLnTx/>
              <a:uFillTx/>
              <a:latin typeface="黑体" pitchFamily="49" charset="-122"/>
              <a:ea typeface="黑体" pitchFamily="49" charset="-122"/>
              <a:cs typeface="+mj-cs"/>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xfrm>
            <a:off x="198438" y="1039813"/>
            <a:ext cx="8726487" cy="5346700"/>
          </a:xfrm>
        </p:spPr>
        <p:txBody>
          <a:bodyPr/>
          <a:lstStyle/>
          <a:p>
            <a:pPr eaLnBrk="1" hangingPunct="1">
              <a:buFontTx/>
              <a:buNone/>
            </a:pPr>
            <a:r>
              <a:rPr lang="en-US" altLang="zh-CN" sz="2400" dirty="0" smtClean="0">
                <a:solidFill>
                  <a:srgbClr val="800000"/>
                </a:solidFill>
                <a:latin typeface="黑体" pitchFamily="49" charset="-122"/>
                <a:ea typeface="黑体" pitchFamily="49" charset="-122"/>
              </a:rPr>
              <a:t>5.</a:t>
            </a:r>
            <a:r>
              <a:rPr lang="zh-CN" altLang="en-US" sz="2400" dirty="0" smtClean="0">
                <a:solidFill>
                  <a:srgbClr val="800000"/>
                </a:solidFill>
                <a:latin typeface="黑体" pitchFamily="49" charset="-122"/>
                <a:ea typeface="黑体" pitchFamily="49" charset="-122"/>
              </a:rPr>
              <a:t>图像中物体形状特征</a:t>
            </a:r>
          </a:p>
          <a:p>
            <a:pPr lvl="1" eaLnBrk="1" hangingPunct="1"/>
            <a:r>
              <a:rPr lang="zh-CN" altLang="en-US" sz="2000" dirty="0" smtClean="0">
                <a:solidFill>
                  <a:srgbClr val="0000FF"/>
                </a:solidFill>
                <a:latin typeface="黑体" pitchFamily="49" charset="-122"/>
                <a:ea typeface="黑体" pitchFamily="49" charset="-122"/>
              </a:rPr>
              <a:t>物</a:t>
            </a:r>
            <a:r>
              <a:rPr lang="zh-CN" altLang="en-US" sz="2000" dirty="0" smtClean="0">
                <a:solidFill>
                  <a:srgbClr val="0000FF"/>
                </a:solidFill>
                <a:latin typeface="黑体" pitchFamily="49" charset="-122"/>
                <a:ea typeface="黑体" pitchFamily="49" charset="-122"/>
              </a:rPr>
              <a:t>体的形状特征是人或机器识别的重要特征之</a:t>
            </a:r>
            <a:r>
              <a:rPr lang="zh-CN" altLang="en-US" sz="2000" dirty="0" smtClean="0">
                <a:solidFill>
                  <a:srgbClr val="0000FF"/>
                </a:solidFill>
                <a:latin typeface="黑体" pitchFamily="49" charset="-122"/>
                <a:ea typeface="黑体" pitchFamily="49" charset="-122"/>
              </a:rPr>
              <a:t>一</a:t>
            </a:r>
            <a:endParaRPr lang="en-US" altLang="zh-CN" sz="2000" dirty="0" smtClean="0">
              <a:solidFill>
                <a:srgbClr val="0000FF"/>
              </a:solidFill>
              <a:latin typeface="黑体" pitchFamily="49" charset="-122"/>
              <a:ea typeface="黑体" pitchFamily="49" charset="-122"/>
            </a:endParaRPr>
          </a:p>
          <a:p>
            <a:pPr lvl="2" eaLnBrk="1" hangingPunct="1"/>
            <a:r>
              <a:rPr lang="zh-CN" altLang="en-US" sz="1600" dirty="0" smtClean="0">
                <a:latin typeface="黑体" pitchFamily="49" charset="-122"/>
                <a:ea typeface="黑体" pitchFamily="49" charset="-122"/>
              </a:rPr>
              <a:t>在</a:t>
            </a:r>
            <a:r>
              <a:rPr lang="zh-CN" altLang="en-US" sz="1600" dirty="0" smtClean="0">
                <a:latin typeface="黑体" pitchFamily="49" charset="-122"/>
                <a:ea typeface="黑体" pitchFamily="49" charset="-122"/>
              </a:rPr>
              <a:t>图像中可以采取图像分割的方法，将感兴趣的物体、区域或基元与背景区分开来，然后对它们的外形进行描</a:t>
            </a:r>
            <a:r>
              <a:rPr lang="zh-CN" altLang="en-US" sz="1600" dirty="0" smtClean="0">
                <a:latin typeface="黑体" pitchFamily="49" charset="-122"/>
                <a:ea typeface="黑体" pitchFamily="49" charset="-122"/>
              </a:rPr>
              <a:t>述</a:t>
            </a:r>
            <a:endParaRPr lang="en-US" altLang="zh-CN" sz="1600" dirty="0" smtClean="0">
              <a:latin typeface="黑体" pitchFamily="49" charset="-122"/>
              <a:ea typeface="黑体" pitchFamily="49" charset="-122"/>
            </a:endParaRPr>
          </a:p>
          <a:p>
            <a:pPr lvl="2" eaLnBrk="1" hangingPunct="1"/>
            <a:r>
              <a:rPr lang="zh-CN" altLang="en-US" sz="1600" dirty="0" smtClean="0">
                <a:solidFill>
                  <a:srgbClr val="CC0066"/>
                </a:solidFill>
                <a:latin typeface="黑体" pitchFamily="49" charset="-122"/>
                <a:ea typeface="黑体" pitchFamily="49" charset="-122"/>
              </a:rPr>
              <a:t>常</a:t>
            </a:r>
            <a:r>
              <a:rPr lang="zh-CN" altLang="en-US" sz="1600" dirty="0" smtClean="0">
                <a:solidFill>
                  <a:srgbClr val="CC0066"/>
                </a:solidFill>
                <a:latin typeface="黑体" pitchFamily="49" charset="-122"/>
                <a:ea typeface="黑体" pitchFamily="49" charset="-122"/>
              </a:rPr>
              <a:t>用的形状特征有面积、周长、圆度、长宽比、矩、边心距、傅立叶描绘子、偏心率和凹度</a:t>
            </a:r>
            <a:r>
              <a:rPr lang="zh-CN" altLang="en-US" sz="1600" dirty="0" smtClean="0">
                <a:latin typeface="黑体" pitchFamily="49" charset="-122"/>
                <a:ea typeface="黑体" pitchFamily="49" charset="-122"/>
              </a:rPr>
              <a:t>等</a:t>
            </a:r>
            <a:endParaRPr lang="zh-CN" altLang="en-US" sz="1600" dirty="0" smtClean="0">
              <a:latin typeface="黑体" pitchFamily="49" charset="-122"/>
              <a:ea typeface="黑体" pitchFamily="49" charset="-122"/>
            </a:endParaRPr>
          </a:p>
          <a:p>
            <a:pPr eaLnBrk="1" hangingPunct="1">
              <a:buFontTx/>
              <a:buNone/>
            </a:pPr>
            <a:r>
              <a:rPr lang="en-US" altLang="zh-CN" sz="2400" dirty="0" smtClean="0">
                <a:solidFill>
                  <a:srgbClr val="800000"/>
                </a:solidFill>
                <a:latin typeface="黑体" pitchFamily="49" charset="-122"/>
                <a:ea typeface="黑体" pitchFamily="49" charset="-122"/>
              </a:rPr>
              <a:t>6.</a:t>
            </a:r>
            <a:r>
              <a:rPr lang="zh-CN" altLang="en-US" sz="2400" dirty="0" smtClean="0">
                <a:solidFill>
                  <a:srgbClr val="800000"/>
                </a:solidFill>
                <a:latin typeface="黑体" pitchFamily="49" charset="-122"/>
                <a:ea typeface="黑体" pitchFamily="49" charset="-122"/>
              </a:rPr>
              <a:t>图像中三维特征</a:t>
            </a:r>
          </a:p>
          <a:p>
            <a:pPr lvl="1" eaLnBrk="1" hangingPunct="1"/>
            <a:r>
              <a:rPr lang="zh-CN" altLang="en-US" sz="2000" dirty="0" smtClean="0">
                <a:solidFill>
                  <a:srgbClr val="0000FF"/>
                </a:solidFill>
                <a:latin typeface="黑体" pitchFamily="49" charset="-122"/>
                <a:ea typeface="黑体" pitchFamily="49" charset="-122"/>
              </a:rPr>
              <a:t>图</a:t>
            </a:r>
            <a:r>
              <a:rPr lang="zh-CN" altLang="en-US" sz="2000" dirty="0" smtClean="0">
                <a:solidFill>
                  <a:srgbClr val="0000FF"/>
                </a:solidFill>
                <a:latin typeface="黑体" pitchFamily="49" charset="-122"/>
                <a:ea typeface="黑体" pitchFamily="49" charset="-122"/>
              </a:rPr>
              <a:t>像是三维空间场景能量在二维平面的投</a:t>
            </a:r>
            <a:r>
              <a:rPr lang="zh-CN" altLang="en-US" sz="2000" dirty="0" smtClean="0">
                <a:solidFill>
                  <a:srgbClr val="0000FF"/>
                </a:solidFill>
                <a:latin typeface="黑体" pitchFamily="49" charset="-122"/>
                <a:ea typeface="黑体" pitchFamily="49" charset="-122"/>
              </a:rPr>
              <a:t>影</a:t>
            </a:r>
            <a:endParaRPr lang="en-US" altLang="zh-CN" sz="2000" dirty="0" smtClean="0">
              <a:solidFill>
                <a:srgbClr val="0000FF"/>
              </a:solidFill>
              <a:latin typeface="黑体" pitchFamily="49" charset="-122"/>
              <a:ea typeface="黑体" pitchFamily="49" charset="-122"/>
            </a:endParaRPr>
          </a:p>
          <a:p>
            <a:pPr lvl="1" eaLnBrk="1" hangingPunct="1"/>
            <a:r>
              <a:rPr lang="zh-CN" altLang="en-US" sz="2000" dirty="0" smtClean="0">
                <a:solidFill>
                  <a:srgbClr val="0000FF"/>
                </a:solidFill>
                <a:latin typeface="黑体" pitchFamily="49" charset="-122"/>
                <a:ea typeface="黑体" pitchFamily="49" charset="-122"/>
              </a:rPr>
              <a:t>二</a:t>
            </a:r>
            <a:r>
              <a:rPr lang="zh-CN" altLang="en-US" sz="2000" dirty="0" smtClean="0">
                <a:solidFill>
                  <a:srgbClr val="0000FF"/>
                </a:solidFill>
                <a:latin typeface="黑体" pitchFamily="49" charset="-122"/>
                <a:ea typeface="黑体" pitchFamily="49" charset="-122"/>
              </a:rPr>
              <a:t>维图像中蕴含着场景中物体的三维信</a:t>
            </a:r>
            <a:r>
              <a:rPr lang="zh-CN" altLang="en-US" sz="2000" dirty="0" smtClean="0">
                <a:solidFill>
                  <a:srgbClr val="0000FF"/>
                </a:solidFill>
                <a:latin typeface="黑体" pitchFamily="49" charset="-122"/>
                <a:ea typeface="黑体" pitchFamily="49" charset="-122"/>
              </a:rPr>
              <a:t>息</a:t>
            </a:r>
            <a:endParaRPr lang="en-US" altLang="zh-CN" sz="2000" dirty="0" smtClean="0">
              <a:solidFill>
                <a:srgbClr val="0000FF"/>
              </a:solidFill>
              <a:latin typeface="黑体" pitchFamily="49" charset="-122"/>
              <a:ea typeface="黑体" pitchFamily="49" charset="-122"/>
            </a:endParaRPr>
          </a:p>
          <a:p>
            <a:pPr lvl="1" eaLnBrk="1" hangingPunct="1"/>
            <a:r>
              <a:rPr lang="zh-CN" altLang="en-US" sz="2000" dirty="0" smtClean="0">
                <a:solidFill>
                  <a:srgbClr val="0000FF"/>
                </a:solidFill>
                <a:latin typeface="黑体" pitchFamily="49" charset="-122"/>
                <a:ea typeface="黑体" pitchFamily="49" charset="-122"/>
              </a:rPr>
              <a:t>比如</a:t>
            </a:r>
            <a:endParaRPr lang="en-US" altLang="zh-CN" sz="2000" dirty="0" smtClean="0">
              <a:solidFill>
                <a:srgbClr val="0000FF"/>
              </a:solidFill>
              <a:latin typeface="黑体" pitchFamily="49" charset="-122"/>
              <a:ea typeface="黑体" pitchFamily="49" charset="-122"/>
            </a:endParaRPr>
          </a:p>
          <a:p>
            <a:pPr lvl="2" eaLnBrk="1" hangingPunct="1"/>
            <a:r>
              <a:rPr lang="zh-CN" altLang="en-US" sz="1600" dirty="0" smtClean="0">
                <a:latin typeface="黑体" pitchFamily="49" charset="-122"/>
                <a:ea typeface="黑体" pitchFamily="49" charset="-122"/>
              </a:rPr>
              <a:t>多</a:t>
            </a:r>
            <a:r>
              <a:rPr lang="zh-CN" altLang="en-US" sz="1600" dirty="0" smtClean="0">
                <a:latin typeface="黑体" pitchFamily="49" charset="-122"/>
                <a:ea typeface="黑体" pitchFamily="49" charset="-122"/>
              </a:rPr>
              <a:t>面体的各个面光强的差异表现出的立体感，一个球体不会看成平面的</a:t>
            </a:r>
            <a:r>
              <a:rPr lang="zh-CN" altLang="en-US" sz="1600" dirty="0" smtClean="0">
                <a:latin typeface="黑体" pitchFamily="49" charset="-122"/>
                <a:ea typeface="黑体" pitchFamily="49" charset="-122"/>
              </a:rPr>
              <a:t>圆</a:t>
            </a:r>
            <a:endParaRPr lang="en-US" altLang="zh-CN" sz="1600" dirty="0" smtClean="0">
              <a:latin typeface="黑体" pitchFamily="49" charset="-122"/>
              <a:ea typeface="黑体" pitchFamily="49" charset="-122"/>
            </a:endParaRPr>
          </a:p>
          <a:p>
            <a:pPr lvl="2" eaLnBrk="1" hangingPunct="1"/>
            <a:r>
              <a:rPr lang="zh-CN" altLang="en-US" sz="1600" dirty="0" smtClean="0">
                <a:latin typeface="黑体" pitchFamily="49" charset="-122"/>
                <a:ea typeface="黑体" pitchFamily="49" charset="-122"/>
              </a:rPr>
              <a:t>图</a:t>
            </a:r>
            <a:r>
              <a:rPr lang="zh-CN" altLang="en-US" sz="1600" dirty="0" smtClean="0">
                <a:latin typeface="黑体" pitchFamily="49" charset="-122"/>
                <a:ea typeface="黑体" pitchFamily="49" charset="-122"/>
              </a:rPr>
              <a:t>像的三维通常用</a:t>
            </a:r>
            <a:r>
              <a:rPr lang="zh-CN" altLang="en-US" sz="1600" dirty="0" smtClean="0">
                <a:solidFill>
                  <a:srgbClr val="CC0066"/>
                </a:solidFill>
                <a:latin typeface="黑体" pitchFamily="49" charset="-122"/>
                <a:ea typeface="黑体" pitchFamily="49" charset="-122"/>
              </a:rPr>
              <a:t>物体表面的法线方向描述</a:t>
            </a:r>
            <a:r>
              <a:rPr lang="zh-CN" altLang="en-US" sz="1600" dirty="0" smtClean="0">
                <a:latin typeface="黑体" pitchFamily="49" charset="-122"/>
                <a:ea typeface="黑体" pitchFamily="49" charset="-122"/>
              </a:rPr>
              <a:t>。</a:t>
            </a:r>
          </a:p>
        </p:txBody>
      </p:sp>
      <p:sp>
        <p:nvSpPr>
          <p:cNvPr id="3" name="Rectangle 2"/>
          <p:cNvSpPr>
            <a:spLocks noGrp="1" noChangeArrowheads="1"/>
          </p:cNvSpPr>
          <p:nvPr>
            <p:ph type="title"/>
          </p:nvPr>
        </p:nvSpPr>
        <p:spPr>
          <a:xfrm>
            <a:off x="1193800" y="153988"/>
            <a:ext cx="7816850" cy="641350"/>
          </a:xfrm>
        </p:spPr>
        <p:txBody>
          <a:bodyPr/>
          <a:lstStyle/>
          <a:p>
            <a:pPr eaLnBrk="1" hangingPunct="1">
              <a:defRPr/>
            </a:pPr>
            <a:r>
              <a:rPr lang="zh-CN" altLang="en-US" sz="2800" dirty="0" smtClean="0">
                <a:solidFill>
                  <a:srgbClr val="0000FF"/>
                </a:solidFill>
                <a:latin typeface="黑体" pitchFamily="49" charset="-122"/>
                <a:ea typeface="黑体" pitchFamily="49" charset="-122"/>
              </a:rPr>
              <a:t>图像的特征类</a:t>
            </a:r>
            <a:r>
              <a:rPr lang="zh-CN" altLang="en-US" sz="2800" dirty="0" smtClean="0">
                <a:solidFill>
                  <a:srgbClr val="0000FF"/>
                </a:solidFill>
                <a:latin typeface="黑体" pitchFamily="49" charset="-122"/>
                <a:ea typeface="黑体" pitchFamily="49" charset="-122"/>
              </a:rPr>
              <a:t>型</a:t>
            </a:r>
            <a:endParaRPr lang="zh-CN" altLang="en-US" sz="2800" dirty="0" smtClean="0">
              <a:solidFill>
                <a:srgbClr val="0000FF"/>
              </a:solidFill>
              <a:latin typeface="黑体" pitchFamily="49" charset="-122"/>
              <a:ea typeface="黑体" pitchFamily="49"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p:cNvPicPr>
            <a:picLocks noChangeAspect="1" noChangeArrowheads="1"/>
          </p:cNvPicPr>
          <p:nvPr/>
        </p:nvPicPr>
        <p:blipFill>
          <a:blip r:embed="rId2" cstate="print"/>
          <a:srcRect/>
          <a:stretch>
            <a:fillRect/>
          </a:stretch>
        </p:blipFill>
        <p:spPr bwMode="auto">
          <a:xfrm rot="-10023978">
            <a:off x="298450" y="1801813"/>
            <a:ext cx="3121025" cy="2341562"/>
          </a:xfrm>
          <a:prstGeom prst="rect">
            <a:avLst/>
          </a:prstGeom>
          <a:noFill/>
          <a:ln w="9525">
            <a:noFill/>
            <a:miter lim="800000"/>
            <a:headEnd/>
            <a:tailEnd/>
          </a:ln>
        </p:spPr>
      </p:pic>
      <p:sp>
        <p:nvSpPr>
          <p:cNvPr id="60419" name="TextBox 4"/>
          <p:cNvSpPr txBox="1">
            <a:spLocks noChangeArrowheads="1"/>
          </p:cNvSpPr>
          <p:nvPr/>
        </p:nvSpPr>
        <p:spPr bwMode="auto">
          <a:xfrm>
            <a:off x="498475" y="6064250"/>
            <a:ext cx="8113713" cy="368300"/>
          </a:xfrm>
          <a:prstGeom prst="rect">
            <a:avLst/>
          </a:prstGeom>
          <a:noFill/>
          <a:ln w="9525">
            <a:noFill/>
            <a:miter lim="800000"/>
            <a:headEnd/>
            <a:tailEnd/>
          </a:ln>
        </p:spPr>
        <p:txBody>
          <a:bodyPr>
            <a:spAutoFit/>
          </a:bodyPr>
          <a:lstStyle/>
          <a:p>
            <a:pPr latinLnBrk="0">
              <a:spcBef>
                <a:spcPct val="20000"/>
              </a:spcBef>
              <a:buClr>
                <a:srgbClr val="CCFF33"/>
              </a:buClr>
              <a:buSzPct val="70000"/>
              <a:buFont typeface="Wingdings" pitchFamily="2" charset="2"/>
              <a:buNone/>
            </a:pPr>
            <a:r>
              <a:rPr lang="en-US" altLang="zh-CN" sz="1800"/>
              <a:t>      </a:t>
            </a:r>
            <a:r>
              <a:rPr lang="zh-CN" altLang="en-US" sz="1800"/>
              <a:t>图像的形状特征                         图像的三维特征</a:t>
            </a:r>
          </a:p>
        </p:txBody>
      </p:sp>
      <p:pic>
        <p:nvPicPr>
          <p:cNvPr id="60420" name="Picture 4" descr="20084298639521_2"/>
          <p:cNvPicPr>
            <a:picLocks noChangeAspect="1" noChangeArrowheads="1"/>
          </p:cNvPicPr>
          <p:nvPr/>
        </p:nvPicPr>
        <p:blipFill>
          <a:blip r:embed="rId3" cstate="print"/>
          <a:srcRect t="12531" r="13206" b="5611"/>
          <a:stretch>
            <a:fillRect/>
          </a:stretch>
        </p:blipFill>
        <p:spPr bwMode="auto">
          <a:xfrm>
            <a:off x="6157913" y="3883025"/>
            <a:ext cx="2754312" cy="2084388"/>
          </a:xfrm>
          <a:prstGeom prst="rect">
            <a:avLst/>
          </a:prstGeom>
          <a:noFill/>
          <a:ln w="9525">
            <a:noFill/>
            <a:miter lim="800000"/>
            <a:headEnd/>
            <a:tailEnd/>
          </a:ln>
        </p:spPr>
      </p:pic>
      <p:pic>
        <p:nvPicPr>
          <p:cNvPr id="60421" name="Picture 5" descr="169031"/>
          <p:cNvPicPr>
            <a:picLocks noChangeAspect="1" noChangeArrowheads="1"/>
          </p:cNvPicPr>
          <p:nvPr/>
        </p:nvPicPr>
        <p:blipFill>
          <a:blip r:embed="rId4" cstate="print"/>
          <a:srcRect l="21967" t="16045" r="19200"/>
          <a:stretch>
            <a:fillRect/>
          </a:stretch>
        </p:blipFill>
        <p:spPr bwMode="auto">
          <a:xfrm>
            <a:off x="6342063" y="0"/>
            <a:ext cx="2801937" cy="2998788"/>
          </a:xfrm>
          <a:prstGeom prst="rect">
            <a:avLst/>
          </a:prstGeom>
          <a:noFill/>
          <a:ln w="9525">
            <a:noFill/>
            <a:miter lim="800000"/>
            <a:headEnd/>
            <a:tailEnd/>
          </a:ln>
        </p:spPr>
      </p:pic>
      <p:pic>
        <p:nvPicPr>
          <p:cNvPr id="60422" name="Picture 6" descr="168885"/>
          <p:cNvPicPr>
            <a:picLocks noChangeAspect="1" noChangeArrowheads="1"/>
          </p:cNvPicPr>
          <p:nvPr/>
        </p:nvPicPr>
        <p:blipFill>
          <a:blip r:embed="rId5" cstate="print"/>
          <a:srcRect l="11800" t="26845" r="15967" b="13911"/>
          <a:stretch>
            <a:fillRect/>
          </a:stretch>
        </p:blipFill>
        <p:spPr bwMode="auto">
          <a:xfrm rot="-1337373">
            <a:off x="3786188" y="2373313"/>
            <a:ext cx="3440112" cy="2116137"/>
          </a:xfrm>
          <a:prstGeom prst="rect">
            <a:avLst/>
          </a:prstGeom>
          <a:noFill/>
          <a:ln w="9525">
            <a:noFill/>
            <a:miter lim="800000"/>
            <a:headEnd/>
            <a:tailEnd/>
          </a:ln>
        </p:spPr>
      </p:pic>
      <p:sp>
        <p:nvSpPr>
          <p:cNvPr id="7" name="Rectangle 2"/>
          <p:cNvSpPr txBox="1">
            <a:spLocks noChangeArrowheads="1"/>
          </p:cNvSpPr>
          <p:nvPr/>
        </p:nvSpPr>
        <p:spPr>
          <a:xfrm>
            <a:off x="1193800" y="153988"/>
            <a:ext cx="7816850" cy="64135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800" b="0" i="0" u="none" strike="noStrike" kern="0" cap="none" spc="0" normalizeH="0" baseline="0" noProof="0" smtClean="0">
                <a:ln>
                  <a:noFill/>
                </a:ln>
                <a:solidFill>
                  <a:srgbClr val="0000FF"/>
                </a:solidFill>
                <a:effectLst/>
                <a:uLnTx/>
                <a:uFillTx/>
                <a:latin typeface="黑体" pitchFamily="49" charset="-122"/>
                <a:ea typeface="黑体" pitchFamily="49" charset="-122"/>
                <a:cs typeface="+mj-cs"/>
              </a:rPr>
              <a:t>图像的特征类型</a:t>
            </a:r>
            <a:endParaRPr kumimoji="1" lang="zh-CN" altLang="en-US" sz="2800" b="0" i="0" u="none" strike="noStrike" kern="0" cap="none" spc="0" normalizeH="0" baseline="0" noProof="0" dirty="0" smtClean="0">
              <a:ln>
                <a:noFill/>
              </a:ln>
              <a:solidFill>
                <a:srgbClr val="0000FF"/>
              </a:solidFill>
              <a:effectLst/>
              <a:uLnTx/>
              <a:uFillTx/>
              <a:latin typeface="黑体" pitchFamily="49" charset="-122"/>
              <a:ea typeface="黑体" pitchFamily="49" charset="-122"/>
              <a:cs typeface="+mj-cs"/>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a:xfrm>
            <a:off x="198438" y="1104900"/>
            <a:ext cx="8662987" cy="4951413"/>
          </a:xfrm>
        </p:spPr>
        <p:txBody>
          <a:bodyPr/>
          <a:lstStyle/>
          <a:p>
            <a:pPr eaLnBrk="1" hangingPunct="1">
              <a:buFontTx/>
              <a:buNone/>
            </a:pPr>
            <a:r>
              <a:rPr lang="en-US" altLang="zh-CN" sz="2400" dirty="0" smtClean="0">
                <a:solidFill>
                  <a:srgbClr val="800000"/>
                </a:solidFill>
                <a:latin typeface="黑体" pitchFamily="49" charset="-122"/>
                <a:ea typeface="黑体" pitchFamily="49" charset="-122"/>
              </a:rPr>
              <a:t>7.</a:t>
            </a:r>
            <a:r>
              <a:rPr lang="zh-CN" altLang="en-US" sz="2400" dirty="0" smtClean="0">
                <a:solidFill>
                  <a:srgbClr val="800000"/>
                </a:solidFill>
                <a:latin typeface="黑体" pitchFamily="49" charset="-122"/>
                <a:ea typeface="黑体" pitchFamily="49" charset="-122"/>
              </a:rPr>
              <a:t>图像的运动特征</a:t>
            </a:r>
          </a:p>
          <a:p>
            <a:pPr lvl="1" eaLnBrk="1" hangingPunct="1"/>
            <a:r>
              <a:rPr lang="zh-CN" altLang="en-US" sz="2000" dirty="0" smtClean="0">
                <a:solidFill>
                  <a:srgbClr val="0000FF"/>
                </a:solidFill>
                <a:latin typeface="黑体" pitchFamily="49" charset="-122"/>
                <a:ea typeface="黑体" pitchFamily="49" charset="-122"/>
              </a:rPr>
              <a:t>序</a:t>
            </a:r>
            <a:r>
              <a:rPr lang="zh-CN" altLang="en-US" sz="2000" dirty="0" smtClean="0">
                <a:solidFill>
                  <a:srgbClr val="0000FF"/>
                </a:solidFill>
                <a:latin typeface="黑体" pitchFamily="49" charset="-122"/>
                <a:ea typeface="黑体" pitchFamily="49" charset="-122"/>
              </a:rPr>
              <a:t>列视频图像中包含着物体或目标的</a:t>
            </a:r>
            <a:r>
              <a:rPr lang="zh-CN" altLang="en-US" sz="2000" dirty="0" smtClean="0">
                <a:solidFill>
                  <a:srgbClr val="CC0066"/>
                </a:solidFill>
                <a:latin typeface="黑体" pitchFamily="49" charset="-122"/>
                <a:ea typeface="黑体" pitchFamily="49" charset="-122"/>
              </a:rPr>
              <a:t>运动参数如速度、加速度、方向、姿态、到传感器的距离等变化信</a:t>
            </a:r>
            <a:r>
              <a:rPr lang="zh-CN" altLang="en-US" sz="2000" dirty="0" smtClean="0">
                <a:solidFill>
                  <a:srgbClr val="CC0066"/>
                </a:solidFill>
                <a:latin typeface="黑体" pitchFamily="49" charset="-122"/>
                <a:ea typeface="黑体" pitchFamily="49" charset="-122"/>
              </a:rPr>
              <a:t>息</a:t>
            </a:r>
            <a:endParaRPr lang="en-US" altLang="zh-CN" sz="2000" dirty="0" smtClean="0">
              <a:solidFill>
                <a:srgbClr val="0000FF"/>
              </a:solidFill>
              <a:latin typeface="黑体" pitchFamily="49" charset="-122"/>
              <a:ea typeface="黑体" pitchFamily="49" charset="-122"/>
            </a:endParaRPr>
          </a:p>
          <a:p>
            <a:pPr lvl="1" eaLnBrk="1" hangingPunct="1"/>
            <a:r>
              <a:rPr lang="zh-CN" altLang="en-US" sz="2000" dirty="0" smtClean="0">
                <a:solidFill>
                  <a:srgbClr val="0000FF"/>
                </a:solidFill>
                <a:latin typeface="黑体" pitchFamily="49" charset="-122"/>
                <a:ea typeface="黑体" pitchFamily="49" charset="-122"/>
              </a:rPr>
              <a:t>常</a:t>
            </a:r>
            <a:r>
              <a:rPr lang="zh-CN" altLang="en-US" sz="2000" dirty="0" smtClean="0">
                <a:solidFill>
                  <a:srgbClr val="0000FF"/>
                </a:solidFill>
                <a:latin typeface="黑体" pitchFamily="49" charset="-122"/>
                <a:ea typeface="黑体" pitchFamily="49" charset="-122"/>
              </a:rPr>
              <a:t>用的方法用局部瞬时速度场（光流场）、特征点匹配、小平面分析和运动分割</a:t>
            </a:r>
            <a:r>
              <a:rPr lang="zh-CN" altLang="en-US" sz="2000" dirty="0" smtClean="0">
                <a:solidFill>
                  <a:srgbClr val="0000FF"/>
                </a:solidFill>
                <a:latin typeface="黑体" pitchFamily="49" charset="-122"/>
                <a:ea typeface="黑体" pitchFamily="49" charset="-122"/>
              </a:rPr>
              <a:t>等</a:t>
            </a:r>
            <a:endParaRPr lang="zh-CN" altLang="en-US" sz="2000" dirty="0" smtClean="0">
              <a:solidFill>
                <a:srgbClr val="0000FF"/>
              </a:solidFill>
              <a:latin typeface="黑体" pitchFamily="49" charset="-122"/>
              <a:ea typeface="黑体" pitchFamily="49" charset="-122"/>
            </a:endParaRPr>
          </a:p>
          <a:p>
            <a:pPr eaLnBrk="1" hangingPunct="1">
              <a:buFontTx/>
              <a:buNone/>
            </a:pPr>
            <a:r>
              <a:rPr lang="en-US" altLang="zh-CN" sz="2400" dirty="0" smtClean="0">
                <a:solidFill>
                  <a:srgbClr val="800000"/>
                </a:solidFill>
                <a:latin typeface="黑体" pitchFamily="49" charset="-122"/>
                <a:ea typeface="黑体" pitchFamily="49" charset="-122"/>
              </a:rPr>
              <a:t>8.</a:t>
            </a:r>
            <a:r>
              <a:rPr lang="zh-CN" altLang="en-US" sz="2400" dirty="0" smtClean="0">
                <a:solidFill>
                  <a:srgbClr val="800000"/>
                </a:solidFill>
                <a:latin typeface="黑体" pitchFamily="49" charset="-122"/>
                <a:ea typeface="黑体" pitchFamily="49" charset="-122"/>
              </a:rPr>
              <a:t>图像距离特征</a:t>
            </a:r>
          </a:p>
          <a:p>
            <a:pPr lvl="1" eaLnBrk="1" hangingPunct="1"/>
            <a:r>
              <a:rPr lang="zh-CN" altLang="en-US" sz="2000" dirty="0" smtClean="0">
                <a:solidFill>
                  <a:srgbClr val="0000FF"/>
                </a:solidFill>
                <a:latin typeface="黑体" pitchFamily="49" charset="-122"/>
                <a:ea typeface="黑体" pitchFamily="49" charset="-122"/>
              </a:rPr>
              <a:t>距</a:t>
            </a:r>
            <a:r>
              <a:rPr lang="zh-CN" altLang="en-US" sz="2000" dirty="0" smtClean="0">
                <a:solidFill>
                  <a:srgbClr val="0000FF"/>
                </a:solidFill>
                <a:latin typeface="黑体" pitchFamily="49" charset="-122"/>
                <a:ea typeface="黑体" pitchFamily="49" charset="-122"/>
              </a:rPr>
              <a:t>离图像是一种通过主动成像方式获取的场景三维立体信息，与场景亮度无</a:t>
            </a:r>
            <a:r>
              <a:rPr lang="zh-CN" altLang="en-US" sz="2000" dirty="0" smtClean="0">
                <a:solidFill>
                  <a:srgbClr val="0000FF"/>
                </a:solidFill>
                <a:latin typeface="黑体" pitchFamily="49" charset="-122"/>
                <a:ea typeface="黑体" pitchFamily="49" charset="-122"/>
              </a:rPr>
              <a:t>关</a:t>
            </a:r>
            <a:endParaRPr lang="en-US" altLang="zh-CN" sz="2000" dirty="0" smtClean="0">
              <a:solidFill>
                <a:srgbClr val="0000FF"/>
              </a:solidFill>
              <a:latin typeface="黑体" pitchFamily="49" charset="-122"/>
              <a:ea typeface="黑体" pitchFamily="49" charset="-122"/>
            </a:endParaRPr>
          </a:p>
          <a:p>
            <a:pPr lvl="1" eaLnBrk="1" hangingPunct="1"/>
            <a:r>
              <a:rPr lang="zh-CN" altLang="en-US" sz="2000" dirty="0" smtClean="0">
                <a:solidFill>
                  <a:srgbClr val="0000FF"/>
                </a:solidFill>
                <a:latin typeface="黑体" pitchFamily="49" charset="-122"/>
                <a:ea typeface="黑体" pitchFamily="49" charset="-122"/>
              </a:rPr>
              <a:t>目</a:t>
            </a:r>
            <a:r>
              <a:rPr lang="zh-CN" altLang="en-US" sz="2000" dirty="0" smtClean="0">
                <a:solidFill>
                  <a:srgbClr val="0000FF"/>
                </a:solidFill>
                <a:latin typeface="黑体" pitchFamily="49" charset="-122"/>
                <a:ea typeface="黑体" pitchFamily="49" charset="-122"/>
              </a:rPr>
              <a:t>标图像距离特征对于目标图像识别有着特殊的意义，可以不受天气、伪装、复杂背景等条件的影响，全天候工作，抗干扰能力</a:t>
            </a:r>
            <a:r>
              <a:rPr lang="zh-CN" altLang="en-US" sz="2000" dirty="0" smtClean="0">
                <a:solidFill>
                  <a:srgbClr val="0000FF"/>
                </a:solidFill>
                <a:latin typeface="黑体" pitchFamily="49" charset="-122"/>
                <a:ea typeface="黑体" pitchFamily="49" charset="-122"/>
              </a:rPr>
              <a:t>强</a:t>
            </a:r>
            <a:endParaRPr lang="zh-CN" altLang="en-US" sz="2000" dirty="0" smtClean="0">
              <a:solidFill>
                <a:srgbClr val="0000FF"/>
              </a:solidFill>
              <a:latin typeface="黑体" pitchFamily="49" charset="-122"/>
              <a:ea typeface="黑体" pitchFamily="49" charset="-122"/>
            </a:endParaRPr>
          </a:p>
        </p:txBody>
      </p:sp>
      <p:sp>
        <p:nvSpPr>
          <p:cNvPr id="3" name="Rectangle 2"/>
          <p:cNvSpPr>
            <a:spLocks noGrp="1" noChangeArrowheads="1"/>
          </p:cNvSpPr>
          <p:nvPr>
            <p:ph type="title"/>
          </p:nvPr>
        </p:nvSpPr>
        <p:spPr>
          <a:xfrm>
            <a:off x="1193800" y="153988"/>
            <a:ext cx="7816850" cy="641350"/>
          </a:xfrm>
        </p:spPr>
        <p:txBody>
          <a:bodyPr/>
          <a:lstStyle/>
          <a:p>
            <a:pPr eaLnBrk="1" hangingPunct="1">
              <a:defRPr/>
            </a:pPr>
            <a:r>
              <a:rPr lang="zh-CN" altLang="en-US" sz="2800" dirty="0" smtClean="0">
                <a:solidFill>
                  <a:srgbClr val="0000FF"/>
                </a:solidFill>
                <a:latin typeface="黑体" pitchFamily="49" charset="-122"/>
                <a:ea typeface="黑体" pitchFamily="49" charset="-122"/>
              </a:rPr>
              <a:t>图像的特征类</a:t>
            </a:r>
            <a:r>
              <a:rPr lang="zh-CN" altLang="en-US" sz="2800" dirty="0" smtClean="0">
                <a:solidFill>
                  <a:srgbClr val="0000FF"/>
                </a:solidFill>
                <a:latin typeface="黑体" pitchFamily="49" charset="-122"/>
                <a:ea typeface="黑体" pitchFamily="49" charset="-122"/>
              </a:rPr>
              <a:t>型</a:t>
            </a:r>
            <a:endParaRPr lang="zh-CN" altLang="en-US" sz="2800" dirty="0" smtClean="0">
              <a:solidFill>
                <a:srgbClr val="0000FF"/>
              </a:solidFill>
              <a:latin typeface="黑体" pitchFamily="49" charset="-122"/>
              <a:ea typeface="黑体" pitchFamily="49"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179388" y="990600"/>
            <a:ext cx="8785225" cy="5678488"/>
          </a:xfrm>
        </p:spPr>
        <p:txBody>
          <a:bodyPr/>
          <a:lstStyle/>
          <a:p>
            <a:pPr eaLnBrk="1" hangingPunct="1">
              <a:spcBef>
                <a:spcPct val="30000"/>
              </a:spcBef>
              <a:spcAft>
                <a:spcPct val="40000"/>
              </a:spcAft>
              <a:buFontTx/>
              <a:buNone/>
            </a:pPr>
            <a:r>
              <a:rPr lang="en-US" altLang="zh-CN" sz="2400" dirty="0" smtClean="0">
                <a:solidFill>
                  <a:srgbClr val="800000"/>
                </a:solidFill>
                <a:latin typeface="黑体" pitchFamily="49" charset="-122"/>
                <a:ea typeface="黑体" pitchFamily="49" charset="-122"/>
              </a:rPr>
              <a:t>9. </a:t>
            </a:r>
            <a:r>
              <a:rPr lang="zh-CN" altLang="en-US" sz="2400" dirty="0" smtClean="0">
                <a:solidFill>
                  <a:srgbClr val="800000"/>
                </a:solidFill>
                <a:latin typeface="黑体" pitchFamily="49" charset="-122"/>
                <a:ea typeface="黑体" pitchFamily="49" charset="-122"/>
              </a:rPr>
              <a:t>图像信息描述</a:t>
            </a:r>
          </a:p>
          <a:p>
            <a:pPr lvl="1" eaLnBrk="1" hangingPunct="1"/>
            <a:r>
              <a:rPr lang="zh-CN" altLang="en-US" sz="2000" dirty="0" smtClean="0">
                <a:solidFill>
                  <a:srgbClr val="0000FF"/>
                </a:solidFill>
                <a:latin typeface="黑体" pitchFamily="49" charset="-122"/>
                <a:ea typeface="黑体" pitchFamily="49" charset="-122"/>
              </a:rPr>
              <a:t>图</a:t>
            </a:r>
            <a:r>
              <a:rPr lang="zh-CN" altLang="en-US" sz="2000" dirty="0" smtClean="0">
                <a:solidFill>
                  <a:srgbClr val="0000FF"/>
                </a:solidFill>
                <a:latin typeface="黑体" pitchFamily="49" charset="-122"/>
                <a:ea typeface="黑体" pitchFamily="49" charset="-122"/>
              </a:rPr>
              <a:t>像中包含的信息量最关心的是图像度量参</a:t>
            </a:r>
            <a:r>
              <a:rPr lang="zh-CN" altLang="en-US" sz="2000" dirty="0" smtClean="0">
                <a:solidFill>
                  <a:srgbClr val="0000FF"/>
                </a:solidFill>
                <a:latin typeface="黑体" pitchFamily="49" charset="-122"/>
                <a:ea typeface="黑体" pitchFamily="49" charset="-122"/>
              </a:rPr>
              <a:t>数</a:t>
            </a:r>
            <a:endParaRPr lang="en-US" altLang="zh-CN" sz="2000" dirty="0" smtClean="0">
              <a:solidFill>
                <a:srgbClr val="0000FF"/>
              </a:solidFill>
              <a:latin typeface="黑体" pitchFamily="49" charset="-122"/>
              <a:ea typeface="黑体" pitchFamily="49" charset="-122"/>
            </a:endParaRPr>
          </a:p>
          <a:p>
            <a:pPr lvl="2" eaLnBrk="1" hangingPunct="1"/>
            <a:r>
              <a:rPr lang="zh-CN" altLang="en-US" sz="1600" dirty="0" smtClean="0">
                <a:solidFill>
                  <a:srgbClr val="00B050"/>
                </a:solidFill>
                <a:latin typeface="黑体" pitchFamily="49" charset="-122"/>
                <a:ea typeface="黑体" pitchFamily="49" charset="-122"/>
              </a:rPr>
              <a:t>可</a:t>
            </a:r>
            <a:r>
              <a:rPr lang="zh-CN" altLang="en-US" sz="1600" dirty="0" smtClean="0">
                <a:solidFill>
                  <a:srgbClr val="00B050"/>
                </a:solidFill>
                <a:latin typeface="黑体" pitchFamily="49" charset="-122"/>
                <a:ea typeface="黑体" pitchFamily="49" charset="-122"/>
              </a:rPr>
              <a:t>以想像所有像素灰度都为同一个数值，我们看到的是一张白纸，获取不了更多的信</a:t>
            </a:r>
            <a:r>
              <a:rPr lang="zh-CN" altLang="en-US" sz="1600" dirty="0" smtClean="0">
                <a:solidFill>
                  <a:srgbClr val="00B050"/>
                </a:solidFill>
                <a:latin typeface="黑体" pitchFamily="49" charset="-122"/>
                <a:ea typeface="黑体" pitchFamily="49" charset="-122"/>
              </a:rPr>
              <a:t>息</a:t>
            </a:r>
            <a:endParaRPr lang="en-US" altLang="zh-CN" sz="1600" dirty="0" smtClean="0">
              <a:solidFill>
                <a:srgbClr val="00B050"/>
              </a:solidFill>
              <a:latin typeface="黑体" pitchFamily="49" charset="-122"/>
              <a:ea typeface="黑体" pitchFamily="49" charset="-122"/>
            </a:endParaRPr>
          </a:p>
          <a:p>
            <a:pPr lvl="2" eaLnBrk="1" hangingPunct="1"/>
            <a:r>
              <a:rPr lang="zh-CN" altLang="en-US" sz="1600" dirty="0" smtClean="0">
                <a:solidFill>
                  <a:srgbClr val="00B050"/>
                </a:solidFill>
                <a:latin typeface="黑体" pitchFamily="49" charset="-122"/>
                <a:ea typeface="黑体" pitchFamily="49" charset="-122"/>
              </a:rPr>
              <a:t>而</a:t>
            </a:r>
            <a:r>
              <a:rPr lang="zh-CN" altLang="en-US" sz="1600" dirty="0" smtClean="0">
                <a:solidFill>
                  <a:srgbClr val="00B050"/>
                </a:solidFill>
                <a:latin typeface="黑体" pitchFamily="49" charset="-122"/>
                <a:ea typeface="黑体" pitchFamily="49" charset="-122"/>
              </a:rPr>
              <a:t>一幅场景图像却有着丰富的内容，只要你认真去看，将会有无限的信</a:t>
            </a:r>
            <a:r>
              <a:rPr lang="zh-CN" altLang="en-US" sz="1600" dirty="0" smtClean="0">
                <a:solidFill>
                  <a:srgbClr val="00B050"/>
                </a:solidFill>
                <a:latin typeface="黑体" pitchFamily="49" charset="-122"/>
                <a:ea typeface="黑体" pitchFamily="49" charset="-122"/>
              </a:rPr>
              <a:t>息</a:t>
            </a:r>
            <a:endParaRPr lang="en-US" altLang="zh-CN" sz="1600" dirty="0" smtClean="0">
              <a:solidFill>
                <a:srgbClr val="00B050"/>
              </a:solidFill>
              <a:latin typeface="黑体" pitchFamily="49" charset="-122"/>
              <a:ea typeface="黑体" pitchFamily="49" charset="-122"/>
            </a:endParaRPr>
          </a:p>
          <a:p>
            <a:pPr lvl="1" eaLnBrk="1" hangingPunct="1"/>
            <a:r>
              <a:rPr lang="zh-CN" altLang="en-US" sz="2000" dirty="0" smtClean="0">
                <a:solidFill>
                  <a:srgbClr val="0000FF"/>
                </a:solidFill>
                <a:latin typeface="黑体" pitchFamily="49" charset="-122"/>
                <a:ea typeface="黑体" pitchFamily="49" charset="-122"/>
              </a:rPr>
              <a:t>信</a:t>
            </a:r>
            <a:r>
              <a:rPr lang="zh-CN" altLang="en-US" sz="2000" dirty="0" smtClean="0">
                <a:solidFill>
                  <a:srgbClr val="0000FF"/>
                </a:solidFill>
                <a:latin typeface="黑体" pitchFamily="49" charset="-122"/>
                <a:ea typeface="黑体" pitchFamily="49" charset="-122"/>
              </a:rPr>
              <a:t>息论中的</a:t>
            </a:r>
            <a:r>
              <a:rPr lang="zh-CN" altLang="en-US" sz="2000" dirty="0" smtClean="0">
                <a:solidFill>
                  <a:srgbClr val="0000FF"/>
                </a:solidFill>
                <a:latin typeface="Times New Roman" pitchFamily="18" charset="0"/>
                <a:ea typeface="黑体" pitchFamily="49" charset="-122"/>
              </a:rPr>
              <a:t>“</a:t>
            </a:r>
            <a:r>
              <a:rPr lang="zh-CN" altLang="en-US" sz="2000" dirty="0" smtClean="0">
                <a:solidFill>
                  <a:srgbClr val="FF0000"/>
                </a:solidFill>
                <a:latin typeface="黑体" pitchFamily="49" charset="-122"/>
                <a:ea typeface="黑体" pitchFamily="49" charset="-122"/>
              </a:rPr>
              <a:t>熵</a:t>
            </a:r>
            <a:r>
              <a:rPr lang="zh-CN" altLang="en-US" sz="2000" dirty="0" smtClean="0">
                <a:solidFill>
                  <a:srgbClr val="0000FF"/>
                </a:solidFill>
                <a:latin typeface="Times New Roman" pitchFamily="18" charset="0"/>
                <a:ea typeface="黑体" pitchFamily="49" charset="-122"/>
              </a:rPr>
              <a:t>”</a:t>
            </a:r>
            <a:r>
              <a:rPr lang="zh-CN" altLang="en-US" sz="2000" dirty="0" smtClean="0">
                <a:solidFill>
                  <a:srgbClr val="0000FF"/>
                </a:solidFill>
                <a:latin typeface="黑体" pitchFamily="49" charset="-122"/>
                <a:ea typeface="黑体" pitchFamily="49" charset="-122"/>
              </a:rPr>
              <a:t>可以作为图像信息含量的一种描</a:t>
            </a:r>
            <a:r>
              <a:rPr lang="zh-CN" altLang="en-US" sz="2000" dirty="0" smtClean="0">
                <a:solidFill>
                  <a:srgbClr val="0000FF"/>
                </a:solidFill>
                <a:latin typeface="黑体" pitchFamily="49" charset="-122"/>
                <a:ea typeface="黑体" pitchFamily="49" charset="-122"/>
              </a:rPr>
              <a:t>述</a:t>
            </a:r>
            <a:endParaRPr lang="en-US" altLang="zh-CN" sz="2000" dirty="0" smtClean="0">
              <a:solidFill>
                <a:srgbClr val="0000FF"/>
              </a:solidFill>
              <a:latin typeface="黑体" pitchFamily="49" charset="-122"/>
              <a:ea typeface="黑体" pitchFamily="49" charset="-122"/>
            </a:endParaRPr>
          </a:p>
          <a:p>
            <a:pPr lvl="1" eaLnBrk="1" hangingPunct="1"/>
            <a:r>
              <a:rPr lang="zh-CN" altLang="en-US" sz="2000" dirty="0" smtClean="0">
                <a:solidFill>
                  <a:srgbClr val="0000FF"/>
                </a:solidFill>
                <a:latin typeface="黑体" pitchFamily="49" charset="-122"/>
                <a:ea typeface="黑体" pitchFamily="49" charset="-122"/>
              </a:rPr>
              <a:t>图</a:t>
            </a:r>
            <a:r>
              <a:rPr lang="zh-CN" altLang="en-US" sz="2000" dirty="0" smtClean="0">
                <a:solidFill>
                  <a:srgbClr val="0000FF"/>
                </a:solidFill>
                <a:latin typeface="黑体" pitchFamily="49" charset="-122"/>
                <a:ea typeface="黑体" pitchFamily="49" charset="-122"/>
              </a:rPr>
              <a:t>像的信息度量是复杂的，它与图像的应用目的、观察图像的人或系统的知识、性能有</a:t>
            </a:r>
            <a:r>
              <a:rPr lang="zh-CN" altLang="en-US" sz="2000" dirty="0" smtClean="0">
                <a:solidFill>
                  <a:srgbClr val="0000FF"/>
                </a:solidFill>
                <a:latin typeface="黑体" pitchFamily="49" charset="-122"/>
                <a:ea typeface="黑体" pitchFamily="49" charset="-122"/>
              </a:rPr>
              <a:t>关</a:t>
            </a:r>
            <a:endParaRPr lang="zh-CN" altLang="en-US" sz="2000" dirty="0" smtClean="0">
              <a:solidFill>
                <a:srgbClr val="0000FF"/>
              </a:solidFill>
              <a:latin typeface="黑体" pitchFamily="49" charset="-122"/>
              <a:ea typeface="黑体" pitchFamily="49" charset="-122"/>
            </a:endParaRPr>
          </a:p>
          <a:p>
            <a:pPr eaLnBrk="1" hangingPunct="1">
              <a:spcBef>
                <a:spcPct val="30000"/>
              </a:spcBef>
              <a:spcAft>
                <a:spcPct val="25000"/>
              </a:spcAft>
              <a:buFontTx/>
              <a:buNone/>
            </a:pPr>
            <a:r>
              <a:rPr lang="en-US" altLang="zh-CN" sz="2400" dirty="0" smtClean="0">
                <a:solidFill>
                  <a:srgbClr val="800000"/>
                </a:solidFill>
                <a:latin typeface="黑体" pitchFamily="49" charset="-122"/>
                <a:ea typeface="黑体" pitchFamily="49" charset="-122"/>
              </a:rPr>
              <a:t>10. </a:t>
            </a:r>
            <a:r>
              <a:rPr lang="zh-CN" altLang="en-US" sz="2400" dirty="0" smtClean="0">
                <a:solidFill>
                  <a:srgbClr val="800000"/>
                </a:solidFill>
                <a:latin typeface="黑体" pitchFamily="49" charset="-122"/>
                <a:ea typeface="黑体" pitchFamily="49" charset="-122"/>
              </a:rPr>
              <a:t>图像有用和无用成分之比</a:t>
            </a:r>
          </a:p>
          <a:p>
            <a:pPr lvl="1" eaLnBrk="1" hangingPunct="1"/>
            <a:r>
              <a:rPr lang="zh-CN" altLang="en-US" sz="2000" dirty="0" smtClean="0">
                <a:solidFill>
                  <a:srgbClr val="0000FF"/>
                </a:solidFill>
                <a:latin typeface="黑体" pitchFamily="49" charset="-122"/>
                <a:ea typeface="黑体" pitchFamily="49" charset="-122"/>
              </a:rPr>
              <a:t>在图像中提取感兴趣的所谓目标部分信息，而滤除所有不关心的信息</a:t>
            </a:r>
            <a:endParaRPr lang="en-US" altLang="zh-CN" sz="2000" dirty="0" smtClean="0">
              <a:solidFill>
                <a:srgbClr val="0000FF"/>
              </a:solidFill>
              <a:latin typeface="黑体" pitchFamily="49" charset="-122"/>
              <a:ea typeface="黑体" pitchFamily="49" charset="-122"/>
            </a:endParaRPr>
          </a:p>
          <a:p>
            <a:pPr lvl="1" eaLnBrk="1" hangingPunct="1"/>
            <a:r>
              <a:rPr lang="zh-CN" altLang="en-US" sz="2000" dirty="0" smtClean="0">
                <a:solidFill>
                  <a:srgbClr val="0000FF"/>
                </a:solidFill>
                <a:latin typeface="黑体" pitchFamily="49" charset="-122"/>
                <a:ea typeface="黑体" pitchFamily="49" charset="-122"/>
              </a:rPr>
              <a:t>感</a:t>
            </a:r>
            <a:r>
              <a:rPr lang="zh-CN" altLang="en-US" sz="2000" dirty="0" smtClean="0">
                <a:solidFill>
                  <a:srgbClr val="0000FF"/>
                </a:solidFill>
                <a:latin typeface="黑体" pitchFamily="49" charset="-122"/>
                <a:ea typeface="黑体" pitchFamily="49" charset="-122"/>
              </a:rPr>
              <a:t>兴趣的目标信息与所有不关心的信息成分的比率或差别越大，提取就越容</a:t>
            </a:r>
            <a:r>
              <a:rPr lang="zh-CN" altLang="en-US" sz="2000" dirty="0" smtClean="0">
                <a:solidFill>
                  <a:srgbClr val="0000FF"/>
                </a:solidFill>
                <a:latin typeface="黑体" pitchFamily="49" charset="-122"/>
                <a:ea typeface="黑体" pitchFamily="49" charset="-122"/>
              </a:rPr>
              <a:t>易</a:t>
            </a:r>
            <a:endParaRPr lang="en-US" altLang="zh-CN" sz="2000" dirty="0" smtClean="0">
              <a:solidFill>
                <a:srgbClr val="0000FF"/>
              </a:solidFill>
              <a:latin typeface="黑体" pitchFamily="49" charset="-122"/>
              <a:ea typeface="黑体" pitchFamily="49" charset="-122"/>
            </a:endParaRPr>
          </a:p>
          <a:p>
            <a:pPr lvl="2" eaLnBrk="1" hangingPunct="1"/>
            <a:r>
              <a:rPr lang="zh-CN" altLang="en-US" sz="1600" dirty="0" smtClean="0">
                <a:solidFill>
                  <a:srgbClr val="00B050"/>
                </a:solidFill>
                <a:latin typeface="黑体" pitchFamily="49" charset="-122"/>
                <a:ea typeface="黑体" pitchFamily="49" charset="-122"/>
              </a:rPr>
              <a:t>典</a:t>
            </a:r>
            <a:r>
              <a:rPr lang="zh-CN" altLang="en-US" sz="1600" dirty="0" smtClean="0">
                <a:solidFill>
                  <a:srgbClr val="00B050"/>
                </a:solidFill>
                <a:latin typeface="黑体" pitchFamily="49" charset="-122"/>
                <a:ea typeface="黑体" pitchFamily="49" charset="-122"/>
              </a:rPr>
              <a:t>型的度量指标是</a:t>
            </a:r>
            <a:r>
              <a:rPr lang="zh-CN" altLang="en-US" sz="1600" dirty="0" smtClean="0">
                <a:solidFill>
                  <a:srgbClr val="FF0000"/>
                </a:solidFill>
                <a:latin typeface="黑体" pitchFamily="49" charset="-122"/>
                <a:ea typeface="黑体" pitchFamily="49" charset="-122"/>
              </a:rPr>
              <a:t>信噪比</a:t>
            </a:r>
            <a:r>
              <a:rPr lang="zh-CN" altLang="en-US" sz="1600" dirty="0" smtClean="0">
                <a:solidFill>
                  <a:srgbClr val="00B050"/>
                </a:solidFill>
                <a:latin typeface="黑体" pitchFamily="49" charset="-122"/>
                <a:ea typeface="黑体" pitchFamily="49" charset="-122"/>
              </a:rPr>
              <a:t>，即目标信号幅度除以背景信号的标准</a:t>
            </a:r>
            <a:r>
              <a:rPr lang="zh-CN" altLang="en-US" sz="1600" dirty="0" smtClean="0">
                <a:solidFill>
                  <a:srgbClr val="00B050"/>
                </a:solidFill>
                <a:latin typeface="黑体" pitchFamily="49" charset="-122"/>
                <a:ea typeface="黑体" pitchFamily="49" charset="-122"/>
              </a:rPr>
              <a:t>差</a:t>
            </a:r>
            <a:endParaRPr lang="zh-CN" altLang="en-US" sz="1600" dirty="0" smtClean="0">
              <a:solidFill>
                <a:srgbClr val="0000FF"/>
              </a:solidFill>
              <a:latin typeface="黑体" pitchFamily="49" charset="-122"/>
              <a:ea typeface="黑体" pitchFamily="49" charset="-122"/>
            </a:endParaRPr>
          </a:p>
        </p:txBody>
      </p:sp>
      <p:sp>
        <p:nvSpPr>
          <p:cNvPr id="3" name="Rectangle 2"/>
          <p:cNvSpPr>
            <a:spLocks noGrp="1" noChangeArrowheads="1"/>
          </p:cNvSpPr>
          <p:nvPr>
            <p:ph type="title"/>
          </p:nvPr>
        </p:nvSpPr>
        <p:spPr>
          <a:xfrm>
            <a:off x="1193800" y="153988"/>
            <a:ext cx="7816850" cy="641350"/>
          </a:xfrm>
        </p:spPr>
        <p:txBody>
          <a:bodyPr/>
          <a:lstStyle/>
          <a:p>
            <a:pPr eaLnBrk="1" hangingPunct="1">
              <a:defRPr/>
            </a:pPr>
            <a:r>
              <a:rPr lang="zh-CN" altLang="en-US" sz="2800" dirty="0" smtClean="0">
                <a:solidFill>
                  <a:srgbClr val="0000FF"/>
                </a:solidFill>
                <a:latin typeface="黑体" pitchFamily="49" charset="-122"/>
                <a:ea typeface="黑体" pitchFamily="49" charset="-122"/>
              </a:rPr>
              <a:t>图像的特征类</a:t>
            </a:r>
            <a:r>
              <a:rPr lang="zh-CN" altLang="en-US" sz="2800" dirty="0" smtClean="0">
                <a:solidFill>
                  <a:srgbClr val="0000FF"/>
                </a:solidFill>
                <a:latin typeface="黑体" pitchFamily="49" charset="-122"/>
                <a:ea typeface="黑体" pitchFamily="49" charset="-122"/>
              </a:rPr>
              <a:t>型</a:t>
            </a:r>
            <a:endParaRPr lang="zh-CN" altLang="en-US" sz="2800" dirty="0" smtClean="0">
              <a:solidFill>
                <a:srgbClr val="0000FF"/>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952500" y="134938"/>
            <a:ext cx="8362950" cy="701675"/>
          </a:xfrm>
        </p:spPr>
        <p:txBody>
          <a:bodyPr/>
          <a:lstStyle/>
          <a:p>
            <a:pPr eaLnBrk="1" hangingPunct="1">
              <a:defRPr/>
            </a:pPr>
            <a:r>
              <a:rPr lang="zh-CN" altLang="en-US" sz="2800" dirty="0" smtClean="0">
                <a:solidFill>
                  <a:srgbClr val="0000FF"/>
                </a:solidFill>
                <a:latin typeface="黑体" pitchFamily="49" charset="-122"/>
                <a:ea typeface="黑体" pitchFamily="49" charset="-122"/>
              </a:rPr>
              <a:t>目</a:t>
            </a:r>
            <a:r>
              <a:rPr lang="zh-CN" altLang="en-US" sz="2800" dirty="0" smtClean="0">
                <a:solidFill>
                  <a:srgbClr val="0000FF"/>
                </a:solidFill>
                <a:latin typeface="黑体" pitchFamily="49" charset="-122"/>
                <a:ea typeface="黑体" pitchFamily="49" charset="-122"/>
              </a:rPr>
              <a:t>标检测方法的基本概念与原理</a:t>
            </a:r>
          </a:p>
        </p:txBody>
      </p:sp>
      <p:sp>
        <p:nvSpPr>
          <p:cNvPr id="63491" name="Rectangle 3"/>
          <p:cNvSpPr>
            <a:spLocks noGrp="1" noChangeArrowheads="1"/>
          </p:cNvSpPr>
          <p:nvPr>
            <p:ph type="body" idx="1"/>
          </p:nvPr>
        </p:nvSpPr>
        <p:spPr>
          <a:xfrm>
            <a:off x="417513" y="1065213"/>
            <a:ext cx="8440737" cy="5211762"/>
          </a:xfrm>
        </p:spPr>
        <p:txBody>
          <a:bodyPr/>
          <a:lstStyle/>
          <a:p>
            <a:pPr eaLnBrk="1" hangingPunct="1">
              <a:lnSpc>
                <a:spcPct val="150000"/>
              </a:lnSpc>
              <a:buFont typeface="Wingdings" pitchFamily="2" charset="2"/>
              <a:buChar char="l"/>
            </a:pPr>
            <a:r>
              <a:rPr lang="zh-CN" altLang="en-US" sz="2400" dirty="0" smtClean="0">
                <a:solidFill>
                  <a:srgbClr val="CC0066"/>
                </a:solidFill>
                <a:ea typeface="黑体" pitchFamily="49" charset="-122"/>
              </a:rPr>
              <a:t>目标检测的分</a:t>
            </a:r>
            <a:r>
              <a:rPr lang="zh-CN" altLang="en-US" sz="2400" dirty="0" smtClean="0">
                <a:solidFill>
                  <a:srgbClr val="CC0066"/>
                </a:solidFill>
                <a:ea typeface="黑体" pitchFamily="49" charset="-122"/>
              </a:rPr>
              <a:t>类</a:t>
            </a:r>
            <a:endParaRPr lang="zh-CN" altLang="en-US" sz="2400" dirty="0" smtClean="0">
              <a:solidFill>
                <a:srgbClr val="CC0066"/>
              </a:solidFill>
              <a:ea typeface="黑体" pitchFamily="49" charset="-122"/>
            </a:endParaRPr>
          </a:p>
          <a:p>
            <a:pPr lvl="1" eaLnBrk="1" hangingPunct="1">
              <a:lnSpc>
                <a:spcPct val="150000"/>
              </a:lnSpc>
            </a:pPr>
            <a:r>
              <a:rPr lang="zh-CN" altLang="en-US" sz="2000" dirty="0" smtClean="0">
                <a:solidFill>
                  <a:srgbClr val="0000FF"/>
                </a:solidFill>
                <a:ea typeface="黑体" pitchFamily="49" charset="-122"/>
              </a:rPr>
              <a:t>目标检测从目标特性角度分为单幅静止图像检测和运动目标检</a:t>
            </a:r>
            <a:r>
              <a:rPr lang="zh-CN" altLang="en-US" sz="2000" dirty="0" smtClean="0">
                <a:solidFill>
                  <a:srgbClr val="0000FF"/>
                </a:solidFill>
                <a:ea typeface="黑体" pitchFamily="49" charset="-122"/>
              </a:rPr>
              <a:t>测</a:t>
            </a:r>
            <a:endParaRPr lang="en-US" altLang="zh-CN" sz="2000" dirty="0" smtClean="0">
              <a:solidFill>
                <a:srgbClr val="0000FF"/>
              </a:solidFill>
              <a:ea typeface="黑体" pitchFamily="49" charset="-122"/>
            </a:endParaRPr>
          </a:p>
          <a:p>
            <a:pPr lvl="1" eaLnBrk="1" hangingPunct="1">
              <a:lnSpc>
                <a:spcPct val="150000"/>
              </a:lnSpc>
            </a:pPr>
            <a:r>
              <a:rPr lang="zh-CN" altLang="en-US" sz="2000" dirty="0" smtClean="0">
                <a:solidFill>
                  <a:srgbClr val="0000FF"/>
                </a:solidFill>
                <a:ea typeface="黑体" pitchFamily="49" charset="-122"/>
              </a:rPr>
              <a:t>运</a:t>
            </a:r>
            <a:r>
              <a:rPr lang="zh-CN" altLang="en-US" sz="2000" dirty="0" smtClean="0">
                <a:solidFill>
                  <a:srgbClr val="0000FF"/>
                </a:solidFill>
                <a:ea typeface="黑体" pitchFamily="49" charset="-122"/>
              </a:rPr>
              <a:t>动目标检测又分为静止背景下的运动目标检测和运动背景下的运动目标检</a:t>
            </a:r>
            <a:r>
              <a:rPr lang="zh-CN" altLang="en-US" sz="2000" dirty="0" smtClean="0">
                <a:solidFill>
                  <a:srgbClr val="0000FF"/>
                </a:solidFill>
                <a:ea typeface="黑体" pitchFamily="49" charset="-122"/>
              </a:rPr>
              <a:t>测</a:t>
            </a:r>
            <a:endParaRPr lang="zh-CN" altLang="en-US" sz="2000" dirty="0" smtClean="0">
              <a:solidFill>
                <a:srgbClr val="0000FF"/>
              </a:solidFill>
              <a:ea typeface="黑体" pitchFamily="49" charset="-122"/>
            </a:endParaRPr>
          </a:p>
          <a:p>
            <a:pPr lvl="2" eaLnBrk="1" hangingPunct="1">
              <a:lnSpc>
                <a:spcPct val="150000"/>
              </a:lnSpc>
            </a:pPr>
            <a:r>
              <a:rPr lang="zh-CN" altLang="en-US" sz="1600" dirty="0" smtClean="0">
                <a:solidFill>
                  <a:srgbClr val="00B050"/>
                </a:solidFill>
                <a:ea typeface="黑体" pitchFamily="49" charset="-122"/>
              </a:rPr>
              <a:t>静止目标检测通常是利用单帧图像信息，对于大目标，可以利用图像分割或特征匹配等方法提取出目标，但对于低对比度、低信噪比的小目标，利用单帧信息很难检测出有效目</a:t>
            </a:r>
            <a:r>
              <a:rPr lang="zh-CN" altLang="en-US" sz="1600" dirty="0" smtClean="0">
                <a:solidFill>
                  <a:srgbClr val="00B050"/>
                </a:solidFill>
                <a:ea typeface="黑体" pitchFamily="49" charset="-122"/>
              </a:rPr>
              <a:t>标</a:t>
            </a:r>
            <a:endParaRPr lang="zh-CN" altLang="en-US" sz="1600" dirty="0" smtClean="0">
              <a:solidFill>
                <a:srgbClr val="00B050"/>
              </a:solidFill>
              <a:ea typeface="黑体" pitchFamily="49" charset="-122"/>
            </a:endParaRPr>
          </a:p>
          <a:p>
            <a:pPr lvl="2" eaLnBrk="1" hangingPunct="1">
              <a:lnSpc>
                <a:spcPct val="150000"/>
              </a:lnSpc>
            </a:pPr>
            <a:r>
              <a:rPr lang="zh-CN" altLang="en-US" sz="1600" dirty="0" smtClean="0">
                <a:solidFill>
                  <a:srgbClr val="00B050"/>
                </a:solidFill>
                <a:ea typeface="黑体" pitchFamily="49" charset="-122"/>
              </a:rPr>
              <a:t>运动目标可以利用图像的运动序列信息，与单幅图像不同，连续采集的图像序列能反映场景中目标的运动和场景的变化情况，更有利于小目标的探</a:t>
            </a:r>
            <a:r>
              <a:rPr lang="zh-CN" altLang="en-US" sz="1600" dirty="0" smtClean="0">
                <a:solidFill>
                  <a:srgbClr val="00B050"/>
                </a:solidFill>
                <a:ea typeface="黑体" pitchFamily="49" charset="-122"/>
              </a:rPr>
              <a:t>测</a:t>
            </a:r>
            <a:endParaRPr lang="zh-CN" altLang="en-US" sz="1600" dirty="0" smtClean="0">
              <a:solidFill>
                <a:srgbClr val="0000FF"/>
              </a:solidFill>
              <a:ea typeface="黑体" pitchFamily="49"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381000" y="549275"/>
            <a:ext cx="5703888" cy="641350"/>
          </a:xfrm>
        </p:spPr>
        <p:txBody>
          <a:bodyPr anchor="b">
            <a:spAutoFit/>
          </a:bodyPr>
          <a:lstStyle/>
          <a:p>
            <a:pPr eaLnBrk="1" hangingPunct="1">
              <a:defRPr/>
            </a:pPr>
            <a:r>
              <a:rPr lang="zh-CN" altLang="en-US" sz="3600" smtClean="0">
                <a:solidFill>
                  <a:srgbClr val="800000"/>
                </a:solidFill>
                <a:latin typeface="Arial" pitchFamily="34" charset="0"/>
                <a:ea typeface="黑体" pitchFamily="49" charset="-122"/>
              </a:rPr>
              <a:t>目标检测的基本思想：</a:t>
            </a:r>
          </a:p>
        </p:txBody>
      </p:sp>
      <p:sp>
        <p:nvSpPr>
          <p:cNvPr id="64515" name="Rectangle 3"/>
          <p:cNvSpPr>
            <a:spLocks noGrp="1" noChangeArrowheads="1"/>
          </p:cNvSpPr>
          <p:nvPr>
            <p:ph type="body" sz="half" idx="4294967295"/>
          </p:nvPr>
        </p:nvSpPr>
        <p:spPr>
          <a:xfrm>
            <a:off x="107950" y="1341438"/>
            <a:ext cx="8632825" cy="1138237"/>
          </a:xfrm>
        </p:spPr>
        <p:txBody>
          <a:bodyPr/>
          <a:lstStyle/>
          <a:p>
            <a:pPr eaLnBrk="1" hangingPunct="1">
              <a:lnSpc>
                <a:spcPct val="90000"/>
              </a:lnSpc>
              <a:buClr>
                <a:schemeClr val="hlink"/>
              </a:buClr>
              <a:buSzPct val="40000"/>
              <a:buFont typeface="Wingdings" pitchFamily="2" charset="2"/>
              <a:buNone/>
            </a:pPr>
            <a:r>
              <a:rPr lang="en-US" altLang="zh-CN" sz="2400" smtClean="0">
                <a:latin typeface="黑体" pitchFamily="49" charset="-122"/>
                <a:ea typeface="黑体" pitchFamily="49" charset="-122"/>
              </a:rPr>
              <a:t>  </a:t>
            </a:r>
            <a:r>
              <a:rPr lang="zh-CN" altLang="en-US" sz="2400" smtClean="0">
                <a:latin typeface="黑体" pitchFamily="49" charset="-122"/>
                <a:ea typeface="黑体" pitchFamily="49" charset="-122"/>
              </a:rPr>
              <a:t>利用摄像机采集的图像可以认为是由三个分量组成的：</a:t>
            </a:r>
          </a:p>
          <a:p>
            <a:pPr eaLnBrk="1" hangingPunct="1">
              <a:lnSpc>
                <a:spcPct val="90000"/>
              </a:lnSpc>
              <a:buClr>
                <a:schemeClr val="hlink"/>
              </a:buClr>
              <a:buSzPct val="40000"/>
              <a:buFontTx/>
              <a:buNone/>
            </a:pPr>
            <a:r>
              <a:rPr lang="zh-CN" altLang="en-US" sz="2400" smtClean="0">
                <a:solidFill>
                  <a:schemeClr val="hlink"/>
                </a:solidFill>
                <a:latin typeface="黑体" pitchFamily="49" charset="-122"/>
                <a:ea typeface="黑体" pitchFamily="49" charset="-122"/>
              </a:rPr>
              <a:t>  </a:t>
            </a:r>
            <a:r>
              <a:rPr lang="zh-CN" altLang="en-US" sz="2400" smtClean="0">
                <a:solidFill>
                  <a:srgbClr val="CC0066"/>
                </a:solidFill>
                <a:latin typeface="黑体" pitchFamily="49" charset="-122"/>
                <a:ea typeface="黑体" pitchFamily="49" charset="-122"/>
              </a:rPr>
              <a:t>目标图像、背景图像和噪声图像</a:t>
            </a:r>
            <a:r>
              <a:rPr lang="zh-CN" altLang="en-US" sz="2400" smtClean="0">
                <a:solidFill>
                  <a:schemeClr val="hlink"/>
                </a:solidFill>
                <a:latin typeface="黑体" pitchFamily="49" charset="-122"/>
                <a:ea typeface="黑体" pitchFamily="49" charset="-122"/>
              </a:rPr>
              <a:t>。</a:t>
            </a:r>
          </a:p>
        </p:txBody>
      </p:sp>
      <p:pic>
        <p:nvPicPr>
          <p:cNvPr id="64516" name="Picture 6" descr="869"/>
          <p:cNvPicPr>
            <a:picLocks noChangeAspect="1" noChangeArrowheads="1"/>
          </p:cNvPicPr>
          <p:nvPr/>
        </p:nvPicPr>
        <p:blipFill>
          <a:blip r:embed="rId3" cstate="print"/>
          <a:srcRect/>
          <a:stretch>
            <a:fillRect/>
          </a:stretch>
        </p:blipFill>
        <p:spPr bwMode="auto">
          <a:xfrm>
            <a:off x="4716463" y="2349500"/>
            <a:ext cx="4117975" cy="3368675"/>
          </a:xfrm>
          <a:prstGeom prst="rect">
            <a:avLst/>
          </a:prstGeom>
          <a:noFill/>
          <a:ln w="9525">
            <a:noFill/>
            <a:miter lim="800000"/>
            <a:headEnd/>
            <a:tailEnd/>
          </a:ln>
        </p:spPr>
      </p:pic>
      <p:sp>
        <p:nvSpPr>
          <p:cNvPr id="64517" name="矩形 4"/>
          <p:cNvSpPr>
            <a:spLocks noChangeArrowheads="1"/>
          </p:cNvSpPr>
          <p:nvPr/>
        </p:nvSpPr>
        <p:spPr bwMode="auto">
          <a:xfrm>
            <a:off x="798513" y="2335213"/>
            <a:ext cx="1993900" cy="2622550"/>
          </a:xfrm>
          <a:prstGeom prst="rect">
            <a:avLst/>
          </a:prstGeom>
          <a:noFill/>
          <a:ln w="9525">
            <a:noFill/>
            <a:miter lim="800000"/>
            <a:headEnd/>
            <a:tailEnd/>
          </a:ln>
        </p:spPr>
        <p:txBody>
          <a:bodyPr>
            <a:spAutoFit/>
          </a:bodyPr>
          <a:lstStyle/>
          <a:p>
            <a:pPr latinLnBrk="0">
              <a:lnSpc>
                <a:spcPct val="150000"/>
              </a:lnSpc>
              <a:spcBef>
                <a:spcPct val="20000"/>
              </a:spcBef>
              <a:buClr>
                <a:schemeClr val="hlink"/>
              </a:buClr>
              <a:buSzPct val="40000"/>
              <a:buFont typeface="Wingdings" pitchFamily="2" charset="2"/>
              <a:buNone/>
            </a:pPr>
            <a:r>
              <a:rPr lang="zh-CN" altLang="en-US" b="1"/>
              <a:t>目的：</a:t>
            </a:r>
          </a:p>
          <a:p>
            <a:pPr latinLnBrk="0">
              <a:lnSpc>
                <a:spcPct val="150000"/>
              </a:lnSpc>
              <a:spcBef>
                <a:spcPct val="20000"/>
              </a:spcBef>
              <a:buClr>
                <a:schemeClr val="hlink"/>
              </a:buClr>
              <a:buSzPct val="40000"/>
              <a:buFont typeface="Wingdings" pitchFamily="2" charset="2"/>
              <a:buNone/>
            </a:pPr>
            <a:r>
              <a:rPr lang="zh-CN" altLang="en-US" sz="2400"/>
              <a:t>抑制背景</a:t>
            </a:r>
          </a:p>
          <a:p>
            <a:pPr latinLnBrk="0">
              <a:lnSpc>
                <a:spcPct val="150000"/>
              </a:lnSpc>
              <a:spcBef>
                <a:spcPct val="20000"/>
              </a:spcBef>
              <a:buClr>
                <a:schemeClr val="hlink"/>
              </a:buClr>
              <a:buSzPct val="40000"/>
              <a:buFont typeface="Wingdings" pitchFamily="2" charset="2"/>
              <a:buNone/>
            </a:pPr>
            <a:r>
              <a:rPr lang="zh-CN" altLang="en-US" sz="2400"/>
              <a:t>消除噪声</a:t>
            </a:r>
          </a:p>
          <a:p>
            <a:pPr latinLnBrk="0">
              <a:lnSpc>
                <a:spcPct val="150000"/>
              </a:lnSpc>
              <a:spcBef>
                <a:spcPct val="20000"/>
              </a:spcBef>
              <a:buClr>
                <a:schemeClr val="hlink"/>
              </a:buClr>
              <a:buSzPct val="40000"/>
              <a:buFont typeface="Wingdings" pitchFamily="2" charset="2"/>
              <a:buNone/>
            </a:pPr>
            <a:r>
              <a:rPr lang="zh-CN" altLang="en-US" sz="2400"/>
              <a:t>突出目标</a:t>
            </a:r>
          </a:p>
        </p:txBody>
      </p:sp>
      <p:sp>
        <p:nvSpPr>
          <p:cNvPr id="64518" name="右箭头 5"/>
          <p:cNvSpPr>
            <a:spLocks noChangeArrowheads="1"/>
          </p:cNvSpPr>
          <p:nvPr/>
        </p:nvSpPr>
        <p:spPr bwMode="auto">
          <a:xfrm>
            <a:off x="2959100" y="3533775"/>
            <a:ext cx="1030288" cy="482600"/>
          </a:xfrm>
          <a:prstGeom prst="rightArrow">
            <a:avLst>
              <a:gd name="adj1" fmla="val 50000"/>
              <a:gd name="adj2" fmla="val 49932"/>
            </a:avLst>
          </a:prstGeom>
          <a:solidFill>
            <a:srgbClr val="A50021"/>
          </a:solidFill>
          <a:ln w="9525" algn="ctr">
            <a:noFill/>
            <a:round/>
            <a:headEnd/>
            <a:tailEnd/>
          </a:ln>
        </p:spPr>
        <p:txBody>
          <a:bodyPr/>
          <a:lstStyle/>
          <a:p>
            <a:pPr marL="342900" indent="-342900" latinLnBrk="0">
              <a:spcBef>
                <a:spcPct val="20000"/>
              </a:spcBef>
              <a:buClr>
                <a:srgbClr val="CCFF33"/>
              </a:buClr>
              <a:buSzPct val="70000"/>
              <a:buFont typeface="Wingdings" pitchFamily="2" charset="2"/>
              <a:buChar char="n"/>
            </a:pPr>
            <a:endParaRPr lang="zh-CN" altLang="zh-CN" sz="2400" b="1">
              <a:solidFill>
                <a:srgbClr val="FFCC00"/>
              </a:solidFill>
            </a:endParaRPr>
          </a:p>
        </p:txBody>
      </p:sp>
      <p:sp>
        <p:nvSpPr>
          <p:cNvPr id="64519" name="矩形 6"/>
          <p:cNvSpPr>
            <a:spLocks noChangeArrowheads="1"/>
          </p:cNvSpPr>
          <p:nvPr/>
        </p:nvSpPr>
        <p:spPr bwMode="auto">
          <a:xfrm>
            <a:off x="374650" y="5727700"/>
            <a:ext cx="7654925" cy="420688"/>
          </a:xfrm>
          <a:prstGeom prst="rect">
            <a:avLst/>
          </a:prstGeom>
          <a:noFill/>
          <a:ln w="9525">
            <a:noFill/>
            <a:miter lim="800000"/>
            <a:headEnd/>
            <a:tailEnd/>
          </a:ln>
        </p:spPr>
        <p:txBody>
          <a:bodyPr>
            <a:spAutoFit/>
          </a:bodyPr>
          <a:lstStyle/>
          <a:p>
            <a:pPr latinLnBrk="0">
              <a:lnSpc>
                <a:spcPct val="90000"/>
              </a:lnSpc>
              <a:spcBef>
                <a:spcPct val="20000"/>
              </a:spcBef>
              <a:buClr>
                <a:schemeClr val="hlink"/>
              </a:buClr>
              <a:buSzPct val="40000"/>
              <a:buFont typeface="Wingdings" pitchFamily="2" charset="2"/>
              <a:buChar char="Ø"/>
            </a:pPr>
            <a:r>
              <a:rPr lang="zh-CN" altLang="en-US" sz="2400"/>
              <a:t>抑制背景和消除噪声都是为了更好地</a:t>
            </a:r>
            <a:r>
              <a:rPr lang="zh-CN" altLang="en-US" sz="2400" b="1">
                <a:solidFill>
                  <a:srgbClr val="CC0066"/>
                </a:solidFill>
              </a:rPr>
              <a:t>突出目标</a:t>
            </a:r>
            <a:r>
              <a:rPr lang="zh-CN" altLang="en-US" sz="2400"/>
              <a:t>服务。</a:t>
            </a:r>
          </a:p>
        </p:txBody>
      </p:sp>
      <p:sp>
        <p:nvSpPr>
          <p:cNvPr id="64520" name="Rectangle 8"/>
          <p:cNvSpPr>
            <a:spLocks noChangeArrowheads="1"/>
          </p:cNvSpPr>
          <p:nvPr/>
        </p:nvSpPr>
        <p:spPr bwMode="auto">
          <a:xfrm>
            <a:off x="6011863" y="3860800"/>
            <a:ext cx="452437" cy="904875"/>
          </a:xfrm>
          <a:prstGeom prst="rect">
            <a:avLst/>
          </a:prstGeom>
          <a:noFill/>
          <a:ln w="28575">
            <a:solidFill>
              <a:srgbClr val="CC0000"/>
            </a:solidFill>
            <a:miter lim="800000"/>
            <a:headEnd/>
            <a:tailEnd/>
          </a:ln>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body" sz="half" idx="4294967295"/>
          </p:nvPr>
        </p:nvSpPr>
        <p:spPr>
          <a:xfrm>
            <a:off x="198438" y="908050"/>
            <a:ext cx="8945562" cy="5419725"/>
          </a:xfrm>
        </p:spPr>
        <p:txBody>
          <a:bodyPr/>
          <a:lstStyle/>
          <a:p>
            <a:pPr eaLnBrk="1" hangingPunct="1">
              <a:buClr>
                <a:schemeClr val="hlink"/>
              </a:buClr>
              <a:buSzPct val="60000"/>
              <a:buFont typeface="Wingdings" pitchFamily="2" charset="2"/>
              <a:buBlip>
                <a:blip r:embed="rId2"/>
              </a:buBlip>
            </a:pPr>
            <a:r>
              <a:rPr lang="zh-CN" altLang="en-US" sz="2800" smtClean="0">
                <a:solidFill>
                  <a:srgbClr val="008000"/>
                </a:solidFill>
                <a:latin typeface="黑体" pitchFamily="49" charset="-122"/>
                <a:ea typeface="黑体" pitchFamily="49" charset="-122"/>
              </a:rPr>
              <a:t>如何突出目标：</a:t>
            </a:r>
          </a:p>
          <a:p>
            <a:pPr eaLnBrk="1" hangingPunct="1">
              <a:buClr>
                <a:schemeClr val="hlink"/>
              </a:buClr>
              <a:buSzPct val="40000"/>
              <a:buFontTx/>
              <a:buNone/>
            </a:pPr>
            <a:r>
              <a:rPr lang="zh-CN" altLang="en-US" sz="2400" smtClean="0">
                <a:solidFill>
                  <a:schemeClr val="hlink"/>
                </a:solidFill>
                <a:latin typeface="黑体" pitchFamily="49" charset="-122"/>
                <a:ea typeface="黑体" pitchFamily="49" charset="-122"/>
              </a:rPr>
              <a:t>  </a:t>
            </a:r>
            <a:r>
              <a:rPr lang="zh-CN" altLang="en-US" sz="2400" smtClean="0">
                <a:solidFill>
                  <a:srgbClr val="CC0066"/>
                </a:solidFill>
                <a:latin typeface="黑体" pitchFamily="49" charset="-122"/>
                <a:ea typeface="黑体" pitchFamily="49" charset="-122"/>
              </a:rPr>
              <a:t>灰度奇异性特征、几何形状特征、运动特征、频谱特征</a:t>
            </a:r>
            <a:r>
              <a:rPr lang="zh-CN" altLang="en-US" sz="2400" smtClean="0">
                <a:latin typeface="黑体" pitchFamily="49" charset="-122"/>
                <a:ea typeface="黑体" pitchFamily="49" charset="-122"/>
              </a:rPr>
              <a:t>等，需要针对具体的应用情况。</a:t>
            </a:r>
          </a:p>
          <a:p>
            <a:pPr eaLnBrk="1" hangingPunct="1">
              <a:buClr>
                <a:schemeClr val="hlink"/>
              </a:buClr>
              <a:buSzPct val="60000"/>
              <a:buFontTx/>
              <a:buBlip>
                <a:blip r:embed="rId2"/>
              </a:buBlip>
            </a:pPr>
            <a:r>
              <a:rPr lang="zh-CN" altLang="en-US" sz="2800" smtClean="0">
                <a:solidFill>
                  <a:srgbClr val="008000"/>
                </a:solidFill>
                <a:latin typeface="黑体" pitchFamily="49" charset="-122"/>
                <a:ea typeface="黑体" pitchFamily="49" charset="-122"/>
              </a:rPr>
              <a:t>不同情况采用不同的方法：</a:t>
            </a:r>
          </a:p>
          <a:p>
            <a:pPr eaLnBrk="1" hangingPunct="1">
              <a:buClr>
                <a:srgbClr val="CC0066"/>
              </a:buClr>
              <a:buSzPct val="40000"/>
              <a:buFont typeface="Wingdings" pitchFamily="2" charset="2"/>
              <a:buChar char="Ø"/>
            </a:pPr>
            <a:r>
              <a:rPr lang="zh-CN" altLang="en-US" sz="2400" smtClean="0">
                <a:latin typeface="黑体" pitchFamily="49" charset="-122"/>
                <a:ea typeface="黑体" pitchFamily="49" charset="-122"/>
              </a:rPr>
              <a:t>对于目标与背景亮度差异较大、且背景比较简单的情况，通常会采用利用</a:t>
            </a:r>
            <a:r>
              <a:rPr lang="zh-CN" altLang="en-US" sz="2400" smtClean="0">
                <a:solidFill>
                  <a:srgbClr val="CC0066"/>
                </a:solidFill>
                <a:latin typeface="黑体" pitchFamily="49" charset="-122"/>
                <a:ea typeface="黑体" pitchFamily="49" charset="-122"/>
              </a:rPr>
              <a:t>阈值分割</a:t>
            </a:r>
            <a:r>
              <a:rPr lang="zh-CN" altLang="en-US" sz="2400" smtClean="0">
                <a:latin typeface="黑体" pitchFamily="49" charset="-122"/>
                <a:ea typeface="黑体" pitchFamily="49" charset="-122"/>
              </a:rPr>
              <a:t>的方法来提取目标；</a:t>
            </a:r>
          </a:p>
          <a:p>
            <a:pPr eaLnBrk="1" hangingPunct="1">
              <a:buClr>
                <a:srgbClr val="CC0066"/>
              </a:buClr>
              <a:buSzPct val="40000"/>
              <a:buFont typeface="Wingdings" pitchFamily="2" charset="2"/>
              <a:buChar char="Ø"/>
            </a:pPr>
            <a:r>
              <a:rPr lang="zh-CN" altLang="en-US" sz="2400" smtClean="0">
                <a:latin typeface="黑体" pitchFamily="49" charset="-122"/>
                <a:ea typeface="黑体" pitchFamily="49" charset="-122"/>
              </a:rPr>
              <a:t>对于复杂背景下的大目标，需要利用目标的</a:t>
            </a:r>
            <a:r>
              <a:rPr lang="zh-CN" altLang="en-US" sz="2400" smtClean="0">
                <a:solidFill>
                  <a:srgbClr val="CC0066"/>
                </a:solidFill>
                <a:latin typeface="黑体" pitchFamily="49" charset="-122"/>
                <a:ea typeface="黑体" pitchFamily="49" charset="-122"/>
              </a:rPr>
              <a:t>几何形状特征或运动特征等</a:t>
            </a:r>
            <a:r>
              <a:rPr lang="zh-CN" altLang="en-US" sz="2400" smtClean="0">
                <a:latin typeface="黑体" pitchFamily="49" charset="-122"/>
                <a:ea typeface="黑体" pitchFamily="49" charset="-122"/>
              </a:rPr>
              <a:t>来提取目标。静止背景下常用的方法有背景差分法、帧间差分法等，运动背景下常用的有背景配准法、光流法、运动估计法等；</a:t>
            </a:r>
          </a:p>
          <a:p>
            <a:pPr eaLnBrk="1" hangingPunct="1">
              <a:buClr>
                <a:srgbClr val="CC0066"/>
              </a:buClr>
              <a:buSzPct val="40000"/>
              <a:buFont typeface="Wingdings" pitchFamily="2" charset="2"/>
              <a:buChar char="Ø"/>
            </a:pPr>
            <a:r>
              <a:rPr lang="zh-CN" altLang="en-US" sz="2400" smtClean="0">
                <a:latin typeface="黑体" pitchFamily="49" charset="-122"/>
                <a:ea typeface="黑体" pitchFamily="49" charset="-122"/>
              </a:rPr>
              <a:t>低信噪比下小目标检测是难点也是重点，通常采用</a:t>
            </a:r>
            <a:r>
              <a:rPr lang="zh-CN" altLang="en-US" sz="2400" smtClean="0">
                <a:solidFill>
                  <a:srgbClr val="CC0066"/>
                </a:solidFill>
                <a:latin typeface="黑体" pitchFamily="49" charset="-122"/>
                <a:ea typeface="黑体" pitchFamily="49" charset="-122"/>
              </a:rPr>
              <a:t>滤波</a:t>
            </a:r>
            <a:r>
              <a:rPr lang="zh-CN" altLang="en-US" sz="2400" smtClean="0">
                <a:latin typeface="黑体" pitchFamily="49" charset="-122"/>
                <a:ea typeface="黑体" pitchFamily="49" charset="-122"/>
              </a:rPr>
              <a:t>的方法。常用的有三维匹配滤波、动态规划法、多级假设检验等。</a:t>
            </a:r>
          </a:p>
          <a:p>
            <a:pPr eaLnBrk="1" hangingPunct="1">
              <a:buClr>
                <a:schemeClr val="hlink"/>
              </a:buClr>
              <a:buSzPct val="40000"/>
              <a:buFont typeface="Wingdings" pitchFamily="2" charset="2"/>
              <a:buChar char="Ø"/>
            </a:pPr>
            <a:endParaRPr lang="en-US" altLang="zh-CN" sz="2400" smtClean="0">
              <a:latin typeface="黑体" pitchFamily="49" charset="-122"/>
              <a:ea typeface="黑体" pitchFamily="49"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77800" y="1892300"/>
            <a:ext cx="8726488" cy="3783013"/>
          </a:xfrm>
          <a:prstGeom prst="rect">
            <a:avLst/>
          </a:prstGeom>
          <a:noFill/>
          <a:ln w="9525">
            <a:noFill/>
            <a:miter lim="800000"/>
            <a:headEnd/>
            <a:tailEnd/>
          </a:ln>
        </p:spPr>
        <p:txBody>
          <a:bodyPr/>
          <a:lstStyle/>
          <a:p>
            <a:pPr marL="342900" indent="-342900">
              <a:spcBef>
                <a:spcPct val="20000"/>
              </a:spcBef>
            </a:pPr>
            <a:r>
              <a:rPr lang="en-US" altLang="zh-CN" sz="2400"/>
              <a:t>  </a:t>
            </a:r>
            <a:r>
              <a:rPr lang="zh-CN" altLang="en-US" sz="2400"/>
              <a:t>第一类是基于像素分析的方法，主要有基于图像分割的方法、帧间差分方法、相关算法、光流法等；</a:t>
            </a:r>
          </a:p>
          <a:p>
            <a:pPr marL="342900" indent="-342900">
              <a:spcBef>
                <a:spcPct val="20000"/>
              </a:spcBef>
            </a:pPr>
            <a:r>
              <a:rPr lang="zh-CN" altLang="en-US" sz="2400"/>
              <a:t>  第二类是基于特征匹配的方法，主要利用的特征有：角点、直边缘、曲边缘等局部特征和形心、表面积、周长、投影特征等全局特征；</a:t>
            </a:r>
          </a:p>
          <a:p>
            <a:pPr marL="342900" indent="-342900">
              <a:spcBef>
                <a:spcPct val="20000"/>
              </a:spcBef>
            </a:pPr>
            <a:r>
              <a:rPr lang="zh-CN" altLang="en-US" sz="2400"/>
              <a:t>  第三类是基于频域的方法，较典型的是基于傅立叶变换和基于小波变换的方法。 </a:t>
            </a:r>
          </a:p>
          <a:p>
            <a:pPr marL="342900" indent="-342900">
              <a:spcBef>
                <a:spcPct val="20000"/>
              </a:spcBef>
            </a:pPr>
            <a:r>
              <a:rPr lang="zh-CN" altLang="en-US" sz="2400"/>
              <a:t>  第四类是基于识别的检测方法，较典型的是基于边缘碎片模型的目标检测识别方法；</a:t>
            </a:r>
          </a:p>
        </p:txBody>
      </p:sp>
      <p:sp>
        <p:nvSpPr>
          <p:cNvPr id="66563" name="Rectangle 3"/>
          <p:cNvSpPr>
            <a:spLocks noChangeArrowheads="1"/>
          </p:cNvSpPr>
          <p:nvPr/>
        </p:nvSpPr>
        <p:spPr bwMode="auto">
          <a:xfrm>
            <a:off x="250825" y="908050"/>
            <a:ext cx="6451600" cy="579438"/>
          </a:xfrm>
          <a:prstGeom prst="rect">
            <a:avLst/>
          </a:prstGeom>
          <a:noFill/>
          <a:ln w="9525">
            <a:noFill/>
            <a:miter lim="800000"/>
            <a:headEnd/>
            <a:tailEnd/>
          </a:ln>
        </p:spPr>
        <p:txBody>
          <a:bodyPr>
            <a:spAutoFit/>
          </a:bodyPr>
          <a:lstStyle/>
          <a:p>
            <a:pPr marL="342900" indent="-342900" latinLnBrk="0">
              <a:spcBef>
                <a:spcPct val="20000"/>
              </a:spcBef>
              <a:buClr>
                <a:srgbClr val="CCFF33"/>
              </a:buClr>
              <a:buSzPct val="70000"/>
              <a:buFont typeface="Wingdings" pitchFamily="2" charset="2"/>
              <a:buChar char="n"/>
            </a:pPr>
            <a:r>
              <a:rPr lang="zh-CN" altLang="en-US" sz="3200"/>
              <a:t>常用的目标检测方法分为四类：</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a:xfrm>
            <a:off x="412750" y="1914525"/>
            <a:ext cx="8424863" cy="4256088"/>
          </a:xfrm>
        </p:spPr>
        <p:txBody>
          <a:bodyPr/>
          <a:lstStyle/>
          <a:p>
            <a:pPr lvl="1" eaLnBrk="1" hangingPunct="1">
              <a:buFont typeface="Wingdings" pitchFamily="2" charset="2"/>
              <a:buChar char="n"/>
            </a:pPr>
            <a:r>
              <a:rPr lang="zh-CN" altLang="en-US" sz="2000" dirty="0" smtClean="0">
                <a:solidFill>
                  <a:srgbClr val="0000FF"/>
                </a:solidFill>
                <a:latin typeface="黑体" pitchFamily="49" charset="-122"/>
                <a:ea typeface="黑体" pitchFamily="49" charset="-122"/>
              </a:rPr>
              <a:t>目</a:t>
            </a:r>
            <a:r>
              <a:rPr lang="zh-CN" altLang="en-US" sz="2000" dirty="0" smtClean="0">
                <a:solidFill>
                  <a:srgbClr val="0000FF"/>
                </a:solidFill>
                <a:latin typeface="黑体" pitchFamily="49" charset="-122"/>
                <a:ea typeface="黑体" pitchFamily="49" charset="-122"/>
              </a:rPr>
              <a:t>标检测跟踪是近年来计算机视觉领域中备受关注的前沿方向，它从包含运动目标的图像序列中</a:t>
            </a:r>
            <a:r>
              <a:rPr lang="zh-CN" altLang="en-US" sz="2000" dirty="0" smtClean="0">
                <a:solidFill>
                  <a:srgbClr val="FF0000"/>
                </a:solidFill>
                <a:latin typeface="黑体" pitchFamily="49" charset="-122"/>
                <a:ea typeface="黑体" pitchFamily="49" charset="-122"/>
              </a:rPr>
              <a:t>检测、识别、跟踪目标</a:t>
            </a:r>
            <a:r>
              <a:rPr lang="zh-CN" altLang="en-US" sz="2000" dirty="0" smtClean="0">
                <a:solidFill>
                  <a:srgbClr val="0000FF"/>
                </a:solidFill>
                <a:latin typeface="黑体" pitchFamily="49" charset="-122"/>
                <a:ea typeface="黑体" pitchFamily="49" charset="-122"/>
              </a:rPr>
              <a:t>，并对其行为进行理解和</a:t>
            </a:r>
            <a:r>
              <a:rPr lang="zh-CN" altLang="en-US" sz="2000" dirty="0" smtClean="0">
                <a:solidFill>
                  <a:srgbClr val="0000FF"/>
                </a:solidFill>
                <a:latin typeface="黑体" pitchFamily="49" charset="-122"/>
                <a:ea typeface="黑体" pitchFamily="49" charset="-122"/>
              </a:rPr>
              <a:t>描述</a:t>
            </a:r>
            <a:endParaRPr lang="en-US" altLang="zh-CN" sz="2000" dirty="0" smtClean="0">
              <a:solidFill>
                <a:srgbClr val="0000FF"/>
              </a:solidFill>
              <a:latin typeface="黑体" pitchFamily="49" charset="-122"/>
              <a:ea typeface="黑体" pitchFamily="49" charset="-122"/>
            </a:endParaRPr>
          </a:p>
          <a:p>
            <a:pPr lvl="1" eaLnBrk="1" hangingPunct="1">
              <a:buFont typeface="Wingdings" pitchFamily="2" charset="2"/>
              <a:buChar char="n"/>
            </a:pPr>
            <a:r>
              <a:rPr lang="zh-CN" altLang="en-US" sz="2000" dirty="0" smtClean="0">
                <a:solidFill>
                  <a:srgbClr val="0000FF"/>
                </a:solidFill>
                <a:latin typeface="黑体" pitchFamily="49" charset="-122"/>
                <a:ea typeface="黑体" pitchFamily="49" charset="-122"/>
              </a:rPr>
              <a:t>目</a:t>
            </a:r>
            <a:r>
              <a:rPr lang="zh-CN" altLang="en-US" sz="2000" dirty="0" smtClean="0">
                <a:solidFill>
                  <a:srgbClr val="0000FF"/>
                </a:solidFill>
                <a:latin typeface="黑体" pitchFamily="49" charset="-122"/>
                <a:ea typeface="黑体" pitchFamily="49" charset="-122"/>
              </a:rPr>
              <a:t>标分析的研究涉及到</a:t>
            </a:r>
            <a:r>
              <a:rPr lang="zh-CN" altLang="en-US" sz="2000" dirty="0" smtClean="0">
                <a:solidFill>
                  <a:srgbClr val="FF0000"/>
                </a:solidFill>
                <a:latin typeface="黑体" pitchFamily="49" charset="-122"/>
                <a:ea typeface="黑体" pitchFamily="49" charset="-122"/>
              </a:rPr>
              <a:t>模式识别、图像处理、计算机视觉、人工智能</a:t>
            </a:r>
            <a:r>
              <a:rPr lang="zh-CN" altLang="en-US" sz="2000" dirty="0" smtClean="0">
                <a:solidFill>
                  <a:srgbClr val="0000FF"/>
                </a:solidFill>
                <a:latin typeface="黑体" pitchFamily="49" charset="-122"/>
                <a:ea typeface="黑体" pitchFamily="49" charset="-122"/>
              </a:rPr>
              <a:t>等学科的内</a:t>
            </a:r>
            <a:r>
              <a:rPr lang="zh-CN" altLang="en-US" sz="2000" dirty="0" smtClean="0">
                <a:solidFill>
                  <a:srgbClr val="0000FF"/>
                </a:solidFill>
                <a:latin typeface="黑体" pitchFamily="49" charset="-122"/>
                <a:ea typeface="黑体" pitchFamily="49" charset="-122"/>
              </a:rPr>
              <a:t>容</a:t>
            </a:r>
            <a:endParaRPr lang="en-US" altLang="zh-CN" sz="2000" dirty="0" smtClean="0">
              <a:solidFill>
                <a:srgbClr val="0000FF"/>
              </a:solidFill>
              <a:latin typeface="黑体" pitchFamily="49" charset="-122"/>
              <a:ea typeface="黑体" pitchFamily="49" charset="-122"/>
            </a:endParaRPr>
          </a:p>
          <a:p>
            <a:pPr lvl="1" eaLnBrk="1" hangingPunct="1">
              <a:buFont typeface="Wingdings" pitchFamily="2" charset="2"/>
              <a:buChar char="n"/>
            </a:pPr>
            <a:r>
              <a:rPr lang="zh-CN" altLang="en-US" sz="2000" dirty="0" smtClean="0">
                <a:solidFill>
                  <a:srgbClr val="0000FF"/>
                </a:solidFill>
                <a:latin typeface="黑体" pitchFamily="49" charset="-122"/>
                <a:ea typeface="黑体" pitchFamily="49" charset="-122"/>
              </a:rPr>
              <a:t>随</a:t>
            </a:r>
            <a:r>
              <a:rPr lang="zh-CN" altLang="en-US" sz="2000" dirty="0" smtClean="0">
                <a:solidFill>
                  <a:srgbClr val="0000FF"/>
                </a:solidFill>
                <a:latin typeface="黑体" pitchFamily="49" charset="-122"/>
                <a:ea typeface="黑体" pitchFamily="49" charset="-122"/>
              </a:rPr>
              <a:t>着现代信息处理技术的发展，目标检测跟踪在</a:t>
            </a:r>
            <a:r>
              <a:rPr lang="zh-CN" altLang="en-US" sz="2000" dirty="0" smtClean="0">
                <a:solidFill>
                  <a:srgbClr val="FF0000"/>
                </a:solidFill>
                <a:latin typeface="黑体" pitchFamily="49" charset="-122"/>
                <a:ea typeface="黑体" pitchFamily="49" charset="-122"/>
              </a:rPr>
              <a:t>军用、民用及医学</a:t>
            </a:r>
            <a:r>
              <a:rPr lang="zh-CN" altLang="en-US" sz="2000" dirty="0" smtClean="0">
                <a:solidFill>
                  <a:srgbClr val="0000FF"/>
                </a:solidFill>
                <a:latin typeface="黑体" pitchFamily="49" charset="-122"/>
                <a:ea typeface="黑体" pitchFamily="49" charset="-122"/>
              </a:rPr>
              <a:t>等方面具有重要意义，有广泛的应用前景和潜在的经济价值，已成为一项极为重要和基本的技</a:t>
            </a:r>
            <a:r>
              <a:rPr lang="zh-CN" altLang="en-US" sz="2000" dirty="0" smtClean="0">
                <a:solidFill>
                  <a:srgbClr val="0000FF"/>
                </a:solidFill>
                <a:latin typeface="黑体" pitchFamily="49" charset="-122"/>
                <a:ea typeface="黑体" pitchFamily="49" charset="-122"/>
              </a:rPr>
              <a:t>术</a:t>
            </a:r>
            <a:endParaRPr lang="en-US" altLang="zh-CN" sz="2000" dirty="0" smtClean="0">
              <a:solidFill>
                <a:srgbClr val="0000FF"/>
              </a:solidFill>
              <a:latin typeface="黑体" pitchFamily="49" charset="-122"/>
              <a:ea typeface="黑体" pitchFamily="49" charset="-122"/>
            </a:endParaRPr>
          </a:p>
          <a:p>
            <a:pPr lvl="1" eaLnBrk="1" hangingPunct="1">
              <a:buFont typeface="Wingdings" pitchFamily="2" charset="2"/>
              <a:buChar char="n"/>
            </a:pPr>
            <a:r>
              <a:rPr lang="zh-CN" altLang="en-US" sz="2000" dirty="0" smtClean="0">
                <a:solidFill>
                  <a:srgbClr val="0000FF"/>
                </a:solidFill>
                <a:latin typeface="黑体" pitchFamily="49" charset="-122"/>
                <a:ea typeface="黑体" pitchFamily="49" charset="-122"/>
              </a:rPr>
              <a:t>由</a:t>
            </a:r>
            <a:r>
              <a:rPr lang="zh-CN" altLang="en-US" sz="2000" dirty="0" smtClean="0">
                <a:solidFill>
                  <a:srgbClr val="0000FF"/>
                </a:solidFill>
                <a:latin typeface="黑体" pitchFamily="49" charset="-122"/>
                <a:ea typeface="黑体" pitchFamily="49" charset="-122"/>
              </a:rPr>
              <a:t>于背景的多样性和复杂性</a:t>
            </a:r>
            <a:r>
              <a:rPr lang="zh-CN" altLang="en-US" sz="2000" dirty="0" smtClean="0">
                <a:solidFill>
                  <a:srgbClr val="0000FF"/>
                </a:solidFill>
                <a:latin typeface="黑体" pitchFamily="49" charset="-122"/>
                <a:ea typeface="黑体" pitchFamily="49" charset="-122"/>
              </a:rPr>
              <a:t>，</a:t>
            </a:r>
            <a:r>
              <a:rPr lang="zh-CN" altLang="en-US" sz="2000" dirty="0" smtClean="0">
                <a:solidFill>
                  <a:srgbClr val="0000FF"/>
                </a:solidFill>
                <a:latin typeface="黑体" pitchFamily="49" charset="-122"/>
                <a:ea typeface="黑体" pitchFamily="49" charset="-122"/>
              </a:rPr>
              <a:t>目标检测跟踪</a:t>
            </a:r>
            <a:r>
              <a:rPr lang="zh-CN" altLang="en-US" sz="2000" dirty="0" smtClean="0">
                <a:solidFill>
                  <a:srgbClr val="0000FF"/>
                </a:solidFill>
                <a:latin typeface="黑体" pitchFamily="49" charset="-122"/>
                <a:ea typeface="黑体" pitchFamily="49" charset="-122"/>
              </a:rPr>
              <a:t>在</a:t>
            </a:r>
            <a:r>
              <a:rPr lang="zh-CN" altLang="en-US" sz="2000" dirty="0" smtClean="0">
                <a:solidFill>
                  <a:srgbClr val="FF0000"/>
                </a:solidFill>
                <a:latin typeface="黑体" pitchFamily="49" charset="-122"/>
                <a:ea typeface="黑体" pitchFamily="49" charset="-122"/>
              </a:rPr>
              <a:t>工程应用</a:t>
            </a:r>
            <a:r>
              <a:rPr lang="zh-CN" altLang="en-US" sz="2000" dirty="0" smtClean="0">
                <a:solidFill>
                  <a:srgbClr val="0000FF"/>
                </a:solidFill>
                <a:latin typeface="黑体" pitchFamily="49" charset="-122"/>
                <a:ea typeface="黑体" pitchFamily="49" charset="-122"/>
              </a:rPr>
              <a:t>中仍</a:t>
            </a:r>
            <a:r>
              <a:rPr lang="zh-CN" altLang="en-US" sz="2000" dirty="0" smtClean="0">
                <a:solidFill>
                  <a:srgbClr val="00B050"/>
                </a:solidFill>
                <a:latin typeface="黑体" pitchFamily="49" charset="-122"/>
                <a:ea typeface="黑体" pitchFamily="49" charset="-122"/>
              </a:rPr>
              <a:t>有许多问题有待解</a:t>
            </a:r>
            <a:r>
              <a:rPr lang="zh-CN" altLang="en-US" sz="2000" dirty="0" smtClean="0">
                <a:solidFill>
                  <a:srgbClr val="00B050"/>
                </a:solidFill>
                <a:latin typeface="黑体" pitchFamily="49" charset="-122"/>
                <a:ea typeface="黑体" pitchFamily="49" charset="-122"/>
              </a:rPr>
              <a:t>决</a:t>
            </a:r>
            <a:endParaRPr lang="en-US" altLang="zh-CN" sz="2000" dirty="0" smtClean="0">
              <a:solidFill>
                <a:srgbClr val="00B050"/>
              </a:solidFill>
              <a:latin typeface="黑体" pitchFamily="49" charset="-122"/>
              <a:ea typeface="黑体" pitchFamily="49" charset="-122"/>
            </a:endParaRPr>
          </a:p>
        </p:txBody>
      </p:sp>
      <p:sp>
        <p:nvSpPr>
          <p:cNvPr id="15363" name="Rectangle 3"/>
          <p:cNvSpPr>
            <a:spLocks noChangeArrowheads="1"/>
          </p:cNvSpPr>
          <p:nvPr/>
        </p:nvSpPr>
        <p:spPr bwMode="auto">
          <a:xfrm>
            <a:off x="423863" y="1046163"/>
            <a:ext cx="5975350" cy="579437"/>
          </a:xfrm>
          <a:prstGeom prst="rect">
            <a:avLst/>
          </a:prstGeom>
          <a:noFill/>
          <a:ln w="9525">
            <a:noFill/>
            <a:miter lim="800000"/>
            <a:headEnd/>
            <a:tailEnd/>
          </a:ln>
        </p:spPr>
        <p:txBody>
          <a:bodyPr>
            <a:spAutoFit/>
          </a:bodyPr>
          <a:lstStyle/>
          <a:p>
            <a:pPr marL="342900" indent="-342900" latinLnBrk="0">
              <a:spcBef>
                <a:spcPct val="20000"/>
              </a:spcBef>
              <a:buClr>
                <a:srgbClr val="CCFF33"/>
              </a:buClr>
              <a:buSzPct val="70000"/>
              <a:buFont typeface="Wingdings" pitchFamily="2" charset="2"/>
              <a:buChar char="l"/>
            </a:pPr>
            <a:r>
              <a:rPr lang="zh-CN" altLang="en-US" sz="3200" b="1" dirty="0" smtClean="0">
                <a:solidFill>
                  <a:srgbClr val="800000"/>
                </a:solidFill>
              </a:rPr>
              <a:t>什</a:t>
            </a:r>
            <a:r>
              <a:rPr lang="zh-CN" altLang="en-US" sz="3200" b="1" dirty="0">
                <a:solidFill>
                  <a:srgbClr val="800000"/>
                </a:solidFill>
              </a:rPr>
              <a:t>么是目标检测跟踪？</a:t>
            </a:r>
          </a:p>
        </p:txBody>
      </p:sp>
      <p:sp>
        <p:nvSpPr>
          <p:cNvPr id="15364" name="Rectangle 5"/>
          <p:cNvSpPr>
            <a:spLocks noChangeArrowheads="1"/>
          </p:cNvSpPr>
          <p:nvPr/>
        </p:nvSpPr>
        <p:spPr bwMode="auto">
          <a:xfrm>
            <a:off x="539750" y="404813"/>
            <a:ext cx="5975350" cy="579437"/>
          </a:xfrm>
          <a:prstGeom prst="rect">
            <a:avLst/>
          </a:prstGeom>
          <a:noFill/>
          <a:ln w="9525">
            <a:noFill/>
            <a:miter lim="800000"/>
            <a:headEnd/>
            <a:tailEnd/>
          </a:ln>
        </p:spPr>
        <p:txBody>
          <a:bodyPr>
            <a:spAutoFit/>
          </a:bodyPr>
          <a:lstStyle/>
          <a:p>
            <a:pPr marL="342900" indent="-342900" latinLnBrk="0">
              <a:spcBef>
                <a:spcPct val="20000"/>
              </a:spcBef>
              <a:buClr>
                <a:srgbClr val="CCFF33"/>
              </a:buClr>
              <a:buSzPct val="70000"/>
              <a:buFont typeface="Wingdings" pitchFamily="2" charset="2"/>
              <a:buNone/>
            </a:pPr>
            <a:endParaRPr lang="zh-CN" altLang="zh-CN" sz="3200" b="1">
              <a:solidFill>
                <a:srgbClr val="800000"/>
              </a:solidFill>
            </a:endParaRPr>
          </a:p>
        </p:txBody>
      </p:sp>
      <p:sp>
        <p:nvSpPr>
          <p:cNvPr id="15365" name="Rectangle 6"/>
          <p:cNvSpPr>
            <a:spLocks noGrp="1" noChangeArrowheads="1"/>
          </p:cNvSpPr>
          <p:nvPr>
            <p:ph type="title"/>
          </p:nvPr>
        </p:nvSpPr>
        <p:spPr>
          <a:xfrm>
            <a:off x="860425" y="149225"/>
            <a:ext cx="7273925" cy="609600"/>
          </a:xfrm>
        </p:spPr>
        <p:txBody>
          <a:bodyPr/>
          <a:lstStyle/>
          <a:p>
            <a:pPr eaLnBrk="1" hangingPunct="1">
              <a:defRPr/>
            </a:pPr>
            <a:r>
              <a:rPr lang="zh-CN" altLang="en-US" sz="3600" dirty="0" smtClean="0">
                <a:solidFill>
                  <a:srgbClr val="000066"/>
                </a:solidFill>
                <a:latin typeface="黑体" pitchFamily="49" charset="-122"/>
                <a:ea typeface="黑体" pitchFamily="49" charset="-122"/>
              </a:rPr>
              <a:t>目</a:t>
            </a:r>
            <a:r>
              <a:rPr lang="zh-CN" altLang="en-US" sz="3600" dirty="0" smtClean="0">
                <a:solidFill>
                  <a:srgbClr val="000066"/>
                </a:solidFill>
                <a:latin typeface="黑体" pitchFamily="49" charset="-122"/>
                <a:ea typeface="黑体" pitchFamily="49" charset="-122"/>
              </a:rPr>
              <a:t>标检测跟踪的含义</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webshots12"/>
          <p:cNvPicPr>
            <a:picLocks noChangeAspect="1" noChangeArrowheads="1"/>
          </p:cNvPicPr>
          <p:nvPr/>
        </p:nvPicPr>
        <p:blipFill>
          <a:blip r:embed="rId2" cstate="print"/>
          <a:srcRect/>
          <a:stretch>
            <a:fillRect/>
          </a:stretch>
        </p:blipFill>
        <p:spPr bwMode="auto">
          <a:xfrm>
            <a:off x="4549775" y="217488"/>
            <a:ext cx="4351338" cy="3262312"/>
          </a:xfrm>
          <a:prstGeom prst="rect">
            <a:avLst/>
          </a:prstGeom>
          <a:noFill/>
          <a:ln w="9525">
            <a:noFill/>
            <a:miter lim="800000"/>
            <a:headEnd/>
            <a:tailEnd/>
          </a:ln>
        </p:spPr>
      </p:pic>
      <p:pic>
        <p:nvPicPr>
          <p:cNvPr id="69635" name="Picture 3" descr="webshots7"/>
          <p:cNvPicPr>
            <a:picLocks noChangeAspect="1" noChangeArrowheads="1"/>
          </p:cNvPicPr>
          <p:nvPr/>
        </p:nvPicPr>
        <p:blipFill>
          <a:blip r:embed="rId3" cstate="print"/>
          <a:srcRect/>
          <a:stretch>
            <a:fillRect/>
          </a:stretch>
        </p:blipFill>
        <p:spPr bwMode="auto">
          <a:xfrm>
            <a:off x="176213" y="203200"/>
            <a:ext cx="4254500" cy="3192463"/>
          </a:xfrm>
          <a:prstGeom prst="rect">
            <a:avLst/>
          </a:prstGeom>
          <a:noFill/>
          <a:ln w="9525">
            <a:noFill/>
            <a:miter lim="800000"/>
            <a:headEnd/>
            <a:tailEnd/>
          </a:ln>
        </p:spPr>
      </p:pic>
      <p:pic>
        <p:nvPicPr>
          <p:cNvPr id="69636" name="Picture 4" descr="webshots8"/>
          <p:cNvPicPr>
            <a:picLocks noChangeAspect="1" noChangeArrowheads="1"/>
          </p:cNvPicPr>
          <p:nvPr/>
        </p:nvPicPr>
        <p:blipFill>
          <a:blip r:embed="rId4" cstate="print"/>
          <a:srcRect/>
          <a:stretch>
            <a:fillRect/>
          </a:stretch>
        </p:blipFill>
        <p:spPr bwMode="auto">
          <a:xfrm>
            <a:off x="190500" y="3606800"/>
            <a:ext cx="4129088" cy="3097213"/>
          </a:xfrm>
          <a:prstGeom prst="rect">
            <a:avLst/>
          </a:prstGeom>
          <a:noFill/>
          <a:ln w="9525">
            <a:noFill/>
            <a:miter lim="800000"/>
            <a:headEnd/>
            <a:tailEnd/>
          </a:ln>
        </p:spPr>
      </p:pic>
      <p:pic>
        <p:nvPicPr>
          <p:cNvPr id="69637" name="Picture 5" descr="webshots"/>
          <p:cNvPicPr>
            <a:picLocks noChangeAspect="1" noChangeArrowheads="1"/>
          </p:cNvPicPr>
          <p:nvPr/>
        </p:nvPicPr>
        <p:blipFill>
          <a:blip r:embed="rId5" cstate="print"/>
          <a:srcRect/>
          <a:stretch>
            <a:fillRect/>
          </a:stretch>
        </p:blipFill>
        <p:spPr bwMode="auto">
          <a:xfrm>
            <a:off x="4545013" y="3629025"/>
            <a:ext cx="4343400" cy="3084513"/>
          </a:xfrm>
          <a:prstGeom prst="rect">
            <a:avLst/>
          </a:prstGeom>
          <a:noFill/>
          <a:ln w="9525">
            <a:noFill/>
            <a:miter lim="800000"/>
            <a:headEnd/>
            <a:tailEnd/>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28600" y="549275"/>
            <a:ext cx="8763000" cy="746125"/>
          </a:xfrm>
        </p:spPr>
        <p:txBody>
          <a:bodyPr/>
          <a:lstStyle/>
          <a:p>
            <a:pPr eaLnBrk="1" hangingPunct="1">
              <a:defRPr/>
            </a:pPr>
            <a:r>
              <a:rPr lang="en-US" altLang="zh-CN" sz="3200" smtClean="0">
                <a:solidFill>
                  <a:srgbClr val="000066"/>
                </a:solidFill>
                <a:latin typeface="黑体" pitchFamily="49" charset="-122"/>
                <a:ea typeface="黑体" pitchFamily="49" charset="-122"/>
              </a:rPr>
              <a:t>9.4.1</a:t>
            </a:r>
            <a:r>
              <a:rPr lang="en-US" altLang="zh-CN" sz="4200" smtClean="0">
                <a:solidFill>
                  <a:schemeClr val="hlink"/>
                </a:solidFill>
                <a:latin typeface="Times New Roman" pitchFamily="18" charset="0"/>
                <a:ea typeface="黑体" pitchFamily="49" charset="-122"/>
              </a:rPr>
              <a:t> </a:t>
            </a:r>
            <a:r>
              <a:rPr lang="zh-CN" altLang="en-US" sz="3200" smtClean="0">
                <a:solidFill>
                  <a:srgbClr val="000066"/>
                </a:solidFill>
                <a:latin typeface="黑体" pitchFamily="49" charset="-122"/>
                <a:ea typeface="黑体" pitchFamily="49" charset="-122"/>
              </a:rPr>
              <a:t>利用图像分割技术的目标检测方法</a:t>
            </a:r>
          </a:p>
        </p:txBody>
      </p:sp>
      <p:sp>
        <p:nvSpPr>
          <p:cNvPr id="70659" name="Rectangle 3"/>
          <p:cNvSpPr>
            <a:spLocks noChangeArrowheads="1"/>
          </p:cNvSpPr>
          <p:nvPr/>
        </p:nvSpPr>
        <p:spPr bwMode="auto">
          <a:xfrm>
            <a:off x="196850" y="1484313"/>
            <a:ext cx="8780463" cy="5099050"/>
          </a:xfrm>
          <a:prstGeom prst="rect">
            <a:avLst/>
          </a:prstGeom>
          <a:noFill/>
          <a:ln w="9525">
            <a:noFill/>
            <a:miter lim="800000"/>
            <a:headEnd/>
            <a:tailEnd/>
          </a:ln>
        </p:spPr>
        <p:txBody>
          <a:bodyPr/>
          <a:lstStyle/>
          <a:p>
            <a:pPr marL="342900" indent="-342900">
              <a:lnSpc>
                <a:spcPct val="90000"/>
              </a:lnSpc>
              <a:spcBef>
                <a:spcPct val="20000"/>
              </a:spcBef>
              <a:buClr>
                <a:srgbClr val="CC0066"/>
              </a:buClr>
              <a:buSzPct val="90000"/>
              <a:buFont typeface="Wingdings" pitchFamily="2" charset="2"/>
              <a:buChar char="Ø"/>
            </a:pPr>
            <a:r>
              <a:rPr lang="zh-CN" altLang="en-US" sz="2500">
                <a:solidFill>
                  <a:srgbClr val="CC0066"/>
                </a:solidFill>
              </a:rPr>
              <a:t>图像分割的目的：</a:t>
            </a:r>
          </a:p>
          <a:p>
            <a:pPr marL="742950" lvl="1" indent="-285750">
              <a:lnSpc>
                <a:spcPct val="90000"/>
              </a:lnSpc>
              <a:spcBef>
                <a:spcPct val="20000"/>
              </a:spcBef>
              <a:buClr>
                <a:srgbClr val="3366FF"/>
              </a:buClr>
              <a:buFontTx/>
              <a:buChar char="•"/>
            </a:pPr>
            <a:r>
              <a:rPr lang="zh-CN" altLang="en-US" sz="2400"/>
              <a:t>把图像分解成构成它的部件和对象；</a:t>
            </a:r>
          </a:p>
          <a:p>
            <a:pPr marL="742950" lvl="1" indent="-285750">
              <a:lnSpc>
                <a:spcPct val="90000"/>
              </a:lnSpc>
              <a:spcBef>
                <a:spcPct val="20000"/>
              </a:spcBef>
              <a:buClr>
                <a:srgbClr val="3366FF"/>
              </a:buClr>
              <a:buFontTx/>
              <a:buChar char="•"/>
            </a:pPr>
            <a:r>
              <a:rPr lang="zh-CN" altLang="en-US" sz="2400"/>
              <a:t>有选择性地定位感兴趣对象在图像中的位置和范围。</a:t>
            </a:r>
          </a:p>
          <a:p>
            <a:pPr marL="342900" indent="-342900">
              <a:lnSpc>
                <a:spcPct val="90000"/>
              </a:lnSpc>
              <a:spcBef>
                <a:spcPct val="20000"/>
              </a:spcBef>
              <a:buClr>
                <a:srgbClr val="CC0066"/>
              </a:buClr>
              <a:buSzPct val="90000"/>
              <a:buFont typeface="Wingdings" pitchFamily="2" charset="2"/>
              <a:buChar char="Ø"/>
            </a:pPr>
            <a:r>
              <a:rPr lang="zh-CN" altLang="en-US" sz="2500">
                <a:solidFill>
                  <a:srgbClr val="CC0066"/>
                </a:solidFill>
              </a:rPr>
              <a:t>图像分割的基本思路：</a:t>
            </a:r>
          </a:p>
          <a:p>
            <a:pPr marL="342900" indent="-342900">
              <a:lnSpc>
                <a:spcPct val="90000"/>
              </a:lnSpc>
              <a:spcBef>
                <a:spcPct val="20000"/>
              </a:spcBef>
              <a:buClr>
                <a:srgbClr val="CC0066"/>
              </a:buClr>
              <a:buSzPct val="90000"/>
              <a:buFont typeface="Wingdings" pitchFamily="2" charset="2"/>
              <a:buNone/>
            </a:pPr>
            <a:r>
              <a:rPr lang="zh-CN" altLang="en-US" sz="2100"/>
              <a:t>   </a:t>
            </a:r>
            <a:r>
              <a:rPr lang="zh-CN" altLang="en-US" sz="2400"/>
              <a:t>从简到难，逐级分割</a:t>
            </a:r>
          </a:p>
          <a:p>
            <a:pPr marL="742950" lvl="1" indent="-285750">
              <a:lnSpc>
                <a:spcPct val="90000"/>
              </a:lnSpc>
              <a:spcBef>
                <a:spcPct val="20000"/>
              </a:spcBef>
              <a:buClr>
                <a:srgbClr val="3366FF"/>
              </a:buClr>
              <a:buFontTx/>
              <a:buChar char="•"/>
            </a:pPr>
            <a:r>
              <a:rPr lang="zh-CN" altLang="en-US" sz="2400"/>
              <a:t>控制背景环境，降低分割难度</a:t>
            </a:r>
            <a:endParaRPr lang="zh-CN" altLang="en-US" sz="2400" baseline="30000"/>
          </a:p>
          <a:p>
            <a:pPr marL="742950" lvl="1" indent="-285750">
              <a:lnSpc>
                <a:spcPct val="90000"/>
              </a:lnSpc>
              <a:spcBef>
                <a:spcPct val="20000"/>
              </a:spcBef>
              <a:buClr>
                <a:srgbClr val="3366FF"/>
              </a:buClr>
              <a:buFontTx/>
              <a:buChar char="•"/>
            </a:pPr>
            <a:r>
              <a:rPr lang="zh-CN" altLang="en-US" sz="2400"/>
              <a:t>注意力集中在感兴趣的对象，缩小不相干图像成分的干扰。</a:t>
            </a:r>
          </a:p>
          <a:p>
            <a:pPr marL="342900" indent="-342900">
              <a:lnSpc>
                <a:spcPct val="90000"/>
              </a:lnSpc>
              <a:spcBef>
                <a:spcPct val="20000"/>
              </a:spcBef>
              <a:buClr>
                <a:srgbClr val="CC0066"/>
              </a:buClr>
              <a:buSzPct val="90000"/>
              <a:buFont typeface="Wingdings" pitchFamily="2" charset="2"/>
              <a:buChar char="Ø"/>
            </a:pPr>
            <a:r>
              <a:rPr lang="zh-CN" altLang="en-US" sz="2500">
                <a:solidFill>
                  <a:srgbClr val="CC0066"/>
                </a:solidFill>
              </a:rPr>
              <a:t>图像分割的基本方法：</a:t>
            </a:r>
          </a:p>
          <a:p>
            <a:pPr marL="742950" lvl="1" indent="-285750">
              <a:lnSpc>
                <a:spcPct val="90000"/>
              </a:lnSpc>
              <a:spcBef>
                <a:spcPct val="20000"/>
              </a:spcBef>
              <a:buClr>
                <a:srgbClr val="3366FF"/>
              </a:buClr>
              <a:buFontTx/>
              <a:buChar char="•"/>
            </a:pPr>
            <a:r>
              <a:rPr lang="zh-CN" altLang="en-US" sz="2400">
                <a:solidFill>
                  <a:srgbClr val="008000"/>
                </a:solidFill>
              </a:rPr>
              <a:t>基于阈值的图像分割</a:t>
            </a:r>
            <a:r>
              <a:rPr lang="zh-CN" altLang="en-US" sz="2400"/>
              <a:t>   基于形态学的图像分割</a:t>
            </a:r>
          </a:p>
          <a:p>
            <a:pPr marL="742950" lvl="1" indent="-285750">
              <a:lnSpc>
                <a:spcPct val="90000"/>
              </a:lnSpc>
              <a:spcBef>
                <a:spcPct val="20000"/>
              </a:spcBef>
              <a:buClr>
                <a:srgbClr val="3366FF"/>
              </a:buClr>
              <a:buFontTx/>
              <a:buChar char="•"/>
            </a:pPr>
            <a:r>
              <a:rPr lang="zh-CN" altLang="en-US" sz="2400">
                <a:solidFill>
                  <a:srgbClr val="008000"/>
                </a:solidFill>
              </a:rPr>
              <a:t>基于边缘的图像分割</a:t>
            </a:r>
            <a:r>
              <a:rPr lang="zh-CN" altLang="en-US" sz="2400"/>
              <a:t>   基于区域的图像分割</a:t>
            </a:r>
          </a:p>
          <a:p>
            <a:pPr marL="742950" lvl="1" indent="-285750">
              <a:lnSpc>
                <a:spcPct val="90000"/>
              </a:lnSpc>
              <a:spcBef>
                <a:spcPct val="20000"/>
              </a:spcBef>
              <a:buClr>
                <a:srgbClr val="3366FF"/>
              </a:buClr>
              <a:buFontTx/>
              <a:buChar char="•"/>
            </a:pPr>
            <a:endParaRPr lang="en-US" altLang="zh-CN" sz="240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7451725" y="669925"/>
            <a:ext cx="1212850" cy="409575"/>
          </a:xfrm>
          <a:prstGeom prst="rect">
            <a:avLst/>
          </a:prstGeom>
          <a:noFill/>
          <a:ln w="12700" cap="sq">
            <a:solidFill>
              <a:schemeClr val="hlink"/>
            </a:solidFill>
            <a:miter lim="800000"/>
            <a:headEnd type="none" w="sm" len="sm"/>
            <a:tailEnd type="none" w="sm" len="sm"/>
          </a:ln>
        </p:spPr>
        <p:txBody>
          <a:bodyPr wrap="none">
            <a:spAutoFit/>
          </a:bodyPr>
          <a:lstStyle/>
          <a:p>
            <a:pPr latinLnBrk="0"/>
            <a:r>
              <a:rPr lang="zh-CN" altLang="en-US" sz="2000">
                <a:latin typeface="Times New Roman" pitchFamily="18" charset="0"/>
                <a:ea typeface="宋体" pitchFamily="2" charset="-122"/>
              </a:rPr>
              <a:t>提取轮廓</a:t>
            </a:r>
          </a:p>
        </p:txBody>
      </p:sp>
      <p:sp>
        <p:nvSpPr>
          <p:cNvPr id="71683" name="Text Box 3"/>
          <p:cNvSpPr txBox="1">
            <a:spLocks noChangeArrowheads="1"/>
          </p:cNvSpPr>
          <p:nvPr/>
        </p:nvSpPr>
        <p:spPr bwMode="auto">
          <a:xfrm>
            <a:off x="7477125" y="1452563"/>
            <a:ext cx="1212850" cy="409575"/>
          </a:xfrm>
          <a:prstGeom prst="rect">
            <a:avLst/>
          </a:prstGeom>
          <a:noFill/>
          <a:ln w="12700" cap="sq">
            <a:solidFill>
              <a:schemeClr val="hlink"/>
            </a:solidFill>
            <a:miter lim="800000"/>
            <a:headEnd type="none" w="sm" len="sm"/>
            <a:tailEnd type="none" w="sm" len="sm"/>
          </a:ln>
        </p:spPr>
        <p:txBody>
          <a:bodyPr wrap="none">
            <a:spAutoFit/>
          </a:bodyPr>
          <a:lstStyle/>
          <a:p>
            <a:pPr latinLnBrk="0"/>
            <a:r>
              <a:rPr lang="zh-CN" altLang="en-US" sz="2000">
                <a:latin typeface="Times New Roman" pitchFamily="18" charset="0"/>
                <a:ea typeface="宋体" pitchFamily="2" charset="-122"/>
              </a:rPr>
              <a:t>车牌定位</a:t>
            </a:r>
          </a:p>
        </p:txBody>
      </p:sp>
      <p:sp>
        <p:nvSpPr>
          <p:cNvPr id="71684" name="Text Box 4"/>
          <p:cNvSpPr txBox="1">
            <a:spLocks noChangeArrowheads="1"/>
          </p:cNvSpPr>
          <p:nvPr/>
        </p:nvSpPr>
        <p:spPr bwMode="auto">
          <a:xfrm>
            <a:off x="7451725" y="2349500"/>
            <a:ext cx="1212850" cy="409575"/>
          </a:xfrm>
          <a:prstGeom prst="rect">
            <a:avLst/>
          </a:prstGeom>
          <a:noFill/>
          <a:ln w="12700" cap="sq">
            <a:solidFill>
              <a:schemeClr val="hlink"/>
            </a:solidFill>
            <a:miter lim="800000"/>
            <a:headEnd type="none" w="sm" len="sm"/>
            <a:tailEnd type="none" w="sm" len="sm"/>
          </a:ln>
        </p:spPr>
        <p:txBody>
          <a:bodyPr wrap="none">
            <a:spAutoFit/>
          </a:bodyPr>
          <a:lstStyle/>
          <a:p>
            <a:pPr latinLnBrk="0"/>
            <a:r>
              <a:rPr lang="zh-CN" altLang="en-US" sz="2000">
                <a:latin typeface="Times New Roman" pitchFamily="18" charset="0"/>
                <a:ea typeface="宋体" pitchFamily="2" charset="-122"/>
              </a:rPr>
              <a:t>车牌识别</a:t>
            </a:r>
          </a:p>
        </p:txBody>
      </p:sp>
      <p:sp>
        <p:nvSpPr>
          <p:cNvPr id="71685" name="AutoShape 5"/>
          <p:cNvSpPr>
            <a:spLocks noChangeArrowheads="1"/>
          </p:cNvSpPr>
          <p:nvPr/>
        </p:nvSpPr>
        <p:spPr bwMode="auto">
          <a:xfrm>
            <a:off x="7785100" y="1068388"/>
            <a:ext cx="485775" cy="404812"/>
          </a:xfrm>
          <a:prstGeom prst="downArrow">
            <a:avLst>
              <a:gd name="adj1" fmla="val 50000"/>
              <a:gd name="adj2" fmla="val 25000"/>
            </a:avLst>
          </a:prstGeom>
          <a:solidFill>
            <a:srgbClr val="4EF2EE"/>
          </a:solidFill>
          <a:ln w="12700" cap="sq">
            <a:solidFill>
              <a:schemeClr val="tx1"/>
            </a:solidFill>
            <a:miter lim="800000"/>
            <a:headEnd type="none" w="sm" len="sm"/>
            <a:tailEnd type="none" w="sm" len="sm"/>
          </a:ln>
        </p:spPr>
        <p:txBody>
          <a:bodyPr wrap="none" anchor="ctr"/>
          <a:lstStyle/>
          <a:p>
            <a:endParaRPr lang="zh-CN" altLang="en-US"/>
          </a:p>
        </p:txBody>
      </p:sp>
      <p:sp>
        <p:nvSpPr>
          <p:cNvPr id="71686" name="AutoShape 6"/>
          <p:cNvSpPr>
            <a:spLocks noChangeArrowheads="1"/>
          </p:cNvSpPr>
          <p:nvPr/>
        </p:nvSpPr>
        <p:spPr bwMode="auto">
          <a:xfrm>
            <a:off x="7797800" y="1868488"/>
            <a:ext cx="485775" cy="455612"/>
          </a:xfrm>
          <a:prstGeom prst="downArrow">
            <a:avLst>
              <a:gd name="adj1" fmla="val 50000"/>
              <a:gd name="adj2" fmla="val 25000"/>
            </a:avLst>
          </a:prstGeom>
          <a:solidFill>
            <a:srgbClr val="4EF2EE"/>
          </a:solidFill>
          <a:ln w="12700" cap="sq">
            <a:solidFill>
              <a:schemeClr val="tx1"/>
            </a:solidFill>
            <a:miter lim="800000"/>
            <a:headEnd type="none" w="sm" len="sm"/>
            <a:tailEnd type="none" w="sm" len="sm"/>
          </a:ln>
        </p:spPr>
        <p:txBody>
          <a:bodyPr wrap="none" anchor="ctr"/>
          <a:lstStyle/>
          <a:p>
            <a:endParaRPr lang="zh-CN" altLang="en-US"/>
          </a:p>
        </p:txBody>
      </p:sp>
      <p:pic>
        <p:nvPicPr>
          <p:cNvPr id="71687" name="Picture 7" descr="ferrari015new"/>
          <p:cNvPicPr>
            <a:picLocks noChangeAspect="1" noChangeArrowheads="1"/>
          </p:cNvPicPr>
          <p:nvPr>
            <p:ph sz="half" idx="1"/>
          </p:nvPr>
        </p:nvPicPr>
        <p:blipFill>
          <a:blip r:embed="rId2" cstate="print"/>
          <a:srcRect/>
          <a:stretch>
            <a:fillRect/>
          </a:stretch>
        </p:blipFill>
        <p:spPr>
          <a:xfrm>
            <a:off x="360363" y="754063"/>
            <a:ext cx="2979737" cy="2235200"/>
          </a:xfrm>
          <a:noFill/>
        </p:spPr>
      </p:pic>
      <p:pic>
        <p:nvPicPr>
          <p:cNvPr id="71688" name="Picture 8" descr="ferrari015edge"/>
          <p:cNvPicPr>
            <a:picLocks noChangeAspect="1" noChangeArrowheads="1"/>
          </p:cNvPicPr>
          <p:nvPr>
            <p:ph sz="half" idx="2"/>
          </p:nvPr>
        </p:nvPicPr>
        <p:blipFill>
          <a:blip r:embed="rId3" cstate="print"/>
          <a:srcRect/>
          <a:stretch>
            <a:fillRect/>
          </a:stretch>
        </p:blipFill>
        <p:spPr>
          <a:xfrm>
            <a:off x="3719513" y="744538"/>
            <a:ext cx="2959100" cy="2219325"/>
          </a:xfrm>
          <a:noFill/>
        </p:spPr>
      </p:pic>
      <p:sp>
        <p:nvSpPr>
          <p:cNvPr id="71689" name="Rectangle 9"/>
          <p:cNvSpPr>
            <a:spLocks noChangeArrowheads="1"/>
          </p:cNvSpPr>
          <p:nvPr/>
        </p:nvSpPr>
        <p:spPr bwMode="auto">
          <a:xfrm>
            <a:off x="231775" y="3132138"/>
            <a:ext cx="8578850" cy="1833562"/>
          </a:xfrm>
          <a:prstGeom prst="rect">
            <a:avLst/>
          </a:prstGeom>
          <a:noFill/>
          <a:ln w="9525">
            <a:noFill/>
            <a:miter lim="800000"/>
            <a:headEnd/>
            <a:tailEnd/>
          </a:ln>
        </p:spPr>
        <p:txBody>
          <a:bodyPr>
            <a:spAutoFit/>
          </a:bodyPr>
          <a:lstStyle/>
          <a:p>
            <a:pPr marL="342900" indent="-342900" latinLnBrk="0">
              <a:spcBef>
                <a:spcPct val="20000"/>
              </a:spcBef>
              <a:buClr>
                <a:srgbClr val="CC0066"/>
              </a:buClr>
              <a:buSzPct val="90000"/>
              <a:buFont typeface="Wingdings" pitchFamily="2" charset="2"/>
              <a:buChar char="Ø"/>
            </a:pPr>
            <a:r>
              <a:rPr lang="zh-CN" altLang="en-US"/>
              <a:t>图像分割的基本策略：</a:t>
            </a:r>
          </a:p>
          <a:p>
            <a:pPr marL="342900" indent="-342900" latinLnBrk="0">
              <a:spcBef>
                <a:spcPct val="20000"/>
              </a:spcBef>
              <a:buClr>
                <a:srgbClr val="CCFF33"/>
              </a:buClr>
              <a:buSzPct val="70000"/>
              <a:buFont typeface="Wingdings" pitchFamily="2" charset="2"/>
              <a:buChar char="n"/>
            </a:pPr>
            <a:r>
              <a:rPr lang="zh-CN" altLang="en-US" sz="2400"/>
              <a:t>把像素按灰度划分到各个物体对应的区域中去；</a:t>
            </a:r>
          </a:p>
          <a:p>
            <a:pPr marL="342900" indent="-342900" latinLnBrk="0">
              <a:spcBef>
                <a:spcPct val="20000"/>
              </a:spcBef>
              <a:buClr>
                <a:srgbClr val="CCFF33"/>
              </a:buClr>
              <a:buSzPct val="70000"/>
              <a:buFont typeface="Wingdings" pitchFamily="2" charset="2"/>
              <a:buChar char="n"/>
            </a:pPr>
            <a:r>
              <a:rPr lang="zh-CN" altLang="en-US" sz="2400"/>
              <a:t>先确定边缘像素点，然后将它们连接起来构成所需的边界；</a:t>
            </a:r>
          </a:p>
          <a:p>
            <a:pPr marL="342900" indent="-342900" latinLnBrk="0">
              <a:spcBef>
                <a:spcPct val="20000"/>
              </a:spcBef>
              <a:buClr>
                <a:srgbClr val="CCFF33"/>
              </a:buClr>
              <a:buSzPct val="70000"/>
              <a:buFont typeface="Wingdings" pitchFamily="2" charset="2"/>
              <a:buChar char="n"/>
            </a:pPr>
            <a:r>
              <a:rPr lang="zh-CN" altLang="en-US" sz="2400"/>
              <a:t>确定存在于区域间的边界；</a:t>
            </a:r>
          </a:p>
        </p:txBody>
      </p:sp>
      <p:grpSp>
        <p:nvGrpSpPr>
          <p:cNvPr id="2" name="Group 10"/>
          <p:cNvGrpSpPr>
            <a:grpSpLocks/>
          </p:cNvGrpSpPr>
          <p:nvPr/>
        </p:nvGrpSpPr>
        <p:grpSpPr bwMode="auto">
          <a:xfrm>
            <a:off x="5076825" y="4724400"/>
            <a:ext cx="2882900" cy="1752600"/>
            <a:chOff x="2432" y="2656"/>
            <a:chExt cx="2872" cy="1104"/>
          </a:xfrm>
        </p:grpSpPr>
        <p:sp>
          <p:nvSpPr>
            <p:cNvPr id="71691" name="Rectangle 11"/>
            <p:cNvSpPr>
              <a:spLocks noChangeArrowheads="1"/>
            </p:cNvSpPr>
            <p:nvPr/>
          </p:nvSpPr>
          <p:spPr bwMode="auto">
            <a:xfrm>
              <a:off x="2432" y="2656"/>
              <a:ext cx="2872" cy="1104"/>
            </a:xfrm>
            <a:prstGeom prst="rect">
              <a:avLst/>
            </a:prstGeom>
            <a:solidFill>
              <a:srgbClr val="FF6600"/>
            </a:solidFill>
            <a:ln w="9525">
              <a:solidFill>
                <a:schemeClr val="tx1"/>
              </a:solidFill>
              <a:miter lim="800000"/>
              <a:headEnd/>
              <a:tailEnd/>
            </a:ln>
          </p:spPr>
          <p:txBody>
            <a:bodyPr wrap="none" anchor="ctr"/>
            <a:lstStyle/>
            <a:p>
              <a:endParaRPr lang="zh-CN" altLang="en-US"/>
            </a:p>
          </p:txBody>
        </p:sp>
        <p:sp>
          <p:nvSpPr>
            <p:cNvPr id="71692" name="Freeform 12"/>
            <p:cNvSpPr>
              <a:spLocks/>
            </p:cNvSpPr>
            <p:nvPr/>
          </p:nvSpPr>
          <p:spPr bwMode="auto">
            <a:xfrm>
              <a:off x="2744" y="2792"/>
              <a:ext cx="2352" cy="664"/>
            </a:xfrm>
            <a:custGeom>
              <a:avLst/>
              <a:gdLst>
                <a:gd name="T0" fmla="*/ 56 w 2352"/>
                <a:gd name="T1" fmla="*/ 504 h 664"/>
                <a:gd name="T2" fmla="*/ 88 w 2352"/>
                <a:gd name="T3" fmla="*/ 424 h 664"/>
                <a:gd name="T4" fmla="*/ 256 w 2352"/>
                <a:gd name="T5" fmla="*/ 384 h 664"/>
                <a:gd name="T6" fmla="*/ 536 w 2352"/>
                <a:gd name="T7" fmla="*/ 344 h 664"/>
                <a:gd name="T8" fmla="*/ 664 w 2352"/>
                <a:gd name="T9" fmla="*/ 96 h 664"/>
                <a:gd name="T10" fmla="*/ 872 w 2352"/>
                <a:gd name="T11" fmla="*/ 56 h 664"/>
                <a:gd name="T12" fmla="*/ 1272 w 2352"/>
                <a:gd name="T13" fmla="*/ 0 h 664"/>
                <a:gd name="T14" fmla="*/ 1792 w 2352"/>
                <a:gd name="T15" fmla="*/ 88 h 664"/>
                <a:gd name="T16" fmla="*/ 1936 w 2352"/>
                <a:gd name="T17" fmla="*/ 264 h 664"/>
                <a:gd name="T18" fmla="*/ 2008 w 2352"/>
                <a:gd name="T19" fmla="*/ 312 h 664"/>
                <a:gd name="T20" fmla="*/ 2200 w 2352"/>
                <a:gd name="T21" fmla="*/ 232 h 664"/>
                <a:gd name="T22" fmla="*/ 2296 w 2352"/>
                <a:gd name="T23" fmla="*/ 272 h 664"/>
                <a:gd name="T24" fmla="*/ 2352 w 2352"/>
                <a:gd name="T25" fmla="*/ 512 h 664"/>
                <a:gd name="T26" fmla="*/ 2352 w 2352"/>
                <a:gd name="T27" fmla="*/ 632 h 664"/>
                <a:gd name="T28" fmla="*/ 1816 w 2352"/>
                <a:gd name="T29" fmla="*/ 640 h 664"/>
                <a:gd name="T30" fmla="*/ 1768 w 2352"/>
                <a:gd name="T31" fmla="*/ 496 h 664"/>
                <a:gd name="T32" fmla="*/ 1600 w 2352"/>
                <a:gd name="T33" fmla="*/ 464 h 664"/>
                <a:gd name="T34" fmla="*/ 1520 w 2352"/>
                <a:gd name="T35" fmla="*/ 488 h 664"/>
                <a:gd name="T36" fmla="*/ 1440 w 2352"/>
                <a:gd name="T37" fmla="*/ 584 h 664"/>
                <a:gd name="T38" fmla="*/ 1432 w 2352"/>
                <a:gd name="T39" fmla="*/ 656 h 664"/>
                <a:gd name="T40" fmla="*/ 1344 w 2352"/>
                <a:gd name="T41" fmla="*/ 656 h 664"/>
                <a:gd name="T42" fmla="*/ 704 w 2352"/>
                <a:gd name="T43" fmla="*/ 656 h 664"/>
                <a:gd name="T44" fmla="*/ 640 w 2352"/>
                <a:gd name="T45" fmla="*/ 480 h 664"/>
                <a:gd name="T46" fmla="*/ 472 w 2352"/>
                <a:gd name="T47" fmla="*/ 480 h 664"/>
                <a:gd name="T48" fmla="*/ 352 w 2352"/>
                <a:gd name="T49" fmla="*/ 528 h 664"/>
                <a:gd name="T50" fmla="*/ 320 w 2352"/>
                <a:gd name="T51" fmla="*/ 640 h 664"/>
                <a:gd name="T52" fmla="*/ 280 w 2352"/>
                <a:gd name="T53" fmla="*/ 664 h 664"/>
                <a:gd name="T54" fmla="*/ 0 w 2352"/>
                <a:gd name="T55" fmla="*/ 632 h 664"/>
                <a:gd name="T56" fmla="*/ 8 w 2352"/>
                <a:gd name="T57" fmla="*/ 512 h 664"/>
                <a:gd name="T58" fmla="*/ 56 w 2352"/>
                <a:gd name="T59" fmla="*/ 504 h 6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52"/>
                <a:gd name="T91" fmla="*/ 0 h 664"/>
                <a:gd name="T92" fmla="*/ 2352 w 2352"/>
                <a:gd name="T93" fmla="*/ 664 h 66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52" h="664">
                  <a:moveTo>
                    <a:pt x="56" y="504"/>
                  </a:moveTo>
                  <a:lnTo>
                    <a:pt x="88" y="424"/>
                  </a:lnTo>
                  <a:cubicBezTo>
                    <a:pt x="245" y="383"/>
                    <a:pt x="188" y="384"/>
                    <a:pt x="256" y="384"/>
                  </a:cubicBezTo>
                  <a:lnTo>
                    <a:pt x="536" y="344"/>
                  </a:lnTo>
                  <a:lnTo>
                    <a:pt x="664" y="96"/>
                  </a:lnTo>
                  <a:cubicBezTo>
                    <a:pt x="856" y="54"/>
                    <a:pt x="785" y="56"/>
                    <a:pt x="872" y="56"/>
                  </a:cubicBezTo>
                  <a:lnTo>
                    <a:pt x="1272" y="0"/>
                  </a:lnTo>
                  <a:lnTo>
                    <a:pt x="1792" y="88"/>
                  </a:lnTo>
                  <a:lnTo>
                    <a:pt x="1936" y="264"/>
                  </a:lnTo>
                  <a:lnTo>
                    <a:pt x="2008" y="312"/>
                  </a:lnTo>
                  <a:lnTo>
                    <a:pt x="2200" y="232"/>
                  </a:lnTo>
                  <a:lnTo>
                    <a:pt x="2296" y="272"/>
                  </a:lnTo>
                  <a:lnTo>
                    <a:pt x="2352" y="512"/>
                  </a:lnTo>
                  <a:lnTo>
                    <a:pt x="2352" y="632"/>
                  </a:lnTo>
                  <a:lnTo>
                    <a:pt x="1816" y="640"/>
                  </a:lnTo>
                  <a:lnTo>
                    <a:pt x="1768" y="496"/>
                  </a:lnTo>
                  <a:lnTo>
                    <a:pt x="1600" y="464"/>
                  </a:lnTo>
                  <a:lnTo>
                    <a:pt x="1520" y="488"/>
                  </a:lnTo>
                  <a:lnTo>
                    <a:pt x="1440" y="584"/>
                  </a:lnTo>
                  <a:lnTo>
                    <a:pt x="1432" y="656"/>
                  </a:lnTo>
                  <a:lnTo>
                    <a:pt x="1344" y="656"/>
                  </a:lnTo>
                  <a:lnTo>
                    <a:pt x="704" y="656"/>
                  </a:lnTo>
                  <a:lnTo>
                    <a:pt x="640" y="480"/>
                  </a:lnTo>
                  <a:lnTo>
                    <a:pt x="472" y="480"/>
                  </a:lnTo>
                  <a:lnTo>
                    <a:pt x="352" y="528"/>
                  </a:lnTo>
                  <a:lnTo>
                    <a:pt x="320" y="640"/>
                  </a:lnTo>
                  <a:lnTo>
                    <a:pt x="280" y="664"/>
                  </a:lnTo>
                  <a:lnTo>
                    <a:pt x="0" y="632"/>
                  </a:lnTo>
                  <a:lnTo>
                    <a:pt x="8" y="512"/>
                  </a:lnTo>
                  <a:lnTo>
                    <a:pt x="56" y="504"/>
                  </a:lnTo>
                  <a:close/>
                </a:path>
              </a:pathLst>
            </a:custGeom>
            <a:solidFill>
              <a:srgbClr val="009900"/>
            </a:solidFill>
            <a:ln w="38100" cap="sq" cmpd="sng">
              <a:solidFill>
                <a:schemeClr val="tx1"/>
              </a:solidFill>
              <a:prstDash val="solid"/>
              <a:round/>
              <a:headEnd type="none" w="sm" len="sm"/>
              <a:tailEnd type="none" w="sm" len="sm"/>
            </a:ln>
          </p:spPr>
          <p:txBody>
            <a:bodyPr wrap="none"/>
            <a:lstStyle/>
            <a:p>
              <a:endParaRPr lang="zh-CN" altLang="en-US"/>
            </a:p>
          </p:txBody>
        </p:sp>
        <p:sp>
          <p:nvSpPr>
            <p:cNvPr id="71693" name="Oval 13"/>
            <p:cNvSpPr>
              <a:spLocks noChangeArrowheads="1"/>
            </p:cNvSpPr>
            <p:nvPr/>
          </p:nvSpPr>
          <p:spPr bwMode="auto">
            <a:xfrm>
              <a:off x="4194" y="3256"/>
              <a:ext cx="368" cy="344"/>
            </a:xfrm>
            <a:prstGeom prst="ellipse">
              <a:avLst/>
            </a:prstGeom>
            <a:solidFill>
              <a:srgbClr val="4D4D4D"/>
            </a:solidFill>
            <a:ln w="38100" cap="sq">
              <a:solidFill>
                <a:schemeClr val="tx1"/>
              </a:solidFill>
              <a:round/>
              <a:headEnd type="none" w="sm" len="sm"/>
              <a:tailEnd type="none" w="sm" len="sm"/>
            </a:ln>
          </p:spPr>
          <p:txBody>
            <a:bodyPr wrap="none" anchor="ctr"/>
            <a:lstStyle/>
            <a:p>
              <a:endParaRPr lang="zh-CN" altLang="en-US"/>
            </a:p>
          </p:txBody>
        </p:sp>
        <p:sp>
          <p:nvSpPr>
            <p:cNvPr id="71694" name="Oval 14"/>
            <p:cNvSpPr>
              <a:spLocks noChangeArrowheads="1"/>
            </p:cNvSpPr>
            <p:nvPr/>
          </p:nvSpPr>
          <p:spPr bwMode="auto">
            <a:xfrm>
              <a:off x="3074" y="3256"/>
              <a:ext cx="368" cy="344"/>
            </a:xfrm>
            <a:prstGeom prst="ellipse">
              <a:avLst/>
            </a:prstGeom>
            <a:solidFill>
              <a:srgbClr val="4D4D4D"/>
            </a:solidFill>
            <a:ln w="38100" cap="sq">
              <a:solidFill>
                <a:schemeClr val="tx1"/>
              </a:solidFill>
              <a:round/>
              <a:headEnd type="none" w="sm" len="sm"/>
              <a:tailEnd type="none" w="sm" len="sm"/>
            </a:ln>
          </p:spPr>
          <p:txBody>
            <a:bodyPr wrap="none" anchor="ctr"/>
            <a:lstStyle/>
            <a:p>
              <a:endParaRPr lang="zh-CN" altLang="en-US"/>
            </a:p>
          </p:txBody>
        </p:sp>
        <p:sp>
          <p:nvSpPr>
            <p:cNvPr id="71695" name="Freeform 15"/>
            <p:cNvSpPr>
              <a:spLocks/>
            </p:cNvSpPr>
            <p:nvPr/>
          </p:nvSpPr>
          <p:spPr bwMode="auto">
            <a:xfrm>
              <a:off x="3472" y="2904"/>
              <a:ext cx="992" cy="192"/>
            </a:xfrm>
            <a:custGeom>
              <a:avLst/>
              <a:gdLst>
                <a:gd name="T0" fmla="*/ 368 w 992"/>
                <a:gd name="T1" fmla="*/ 32 h 192"/>
                <a:gd name="T2" fmla="*/ 248 w 992"/>
                <a:gd name="T3" fmla="*/ 16 h 192"/>
                <a:gd name="T4" fmla="*/ 128 w 992"/>
                <a:gd name="T5" fmla="*/ 40 h 192"/>
                <a:gd name="T6" fmla="*/ 40 w 992"/>
                <a:gd name="T7" fmla="*/ 96 h 192"/>
                <a:gd name="T8" fmla="*/ 0 w 992"/>
                <a:gd name="T9" fmla="*/ 192 h 192"/>
                <a:gd name="T10" fmla="*/ 992 w 992"/>
                <a:gd name="T11" fmla="*/ 168 h 192"/>
                <a:gd name="T12" fmla="*/ 912 w 992"/>
                <a:gd name="T13" fmla="*/ 56 h 192"/>
                <a:gd name="T14" fmla="*/ 720 w 992"/>
                <a:gd name="T15" fmla="*/ 16 h 192"/>
                <a:gd name="T16" fmla="*/ 568 w 992"/>
                <a:gd name="T17" fmla="*/ 0 h 192"/>
                <a:gd name="T18" fmla="*/ 480 w 992"/>
                <a:gd name="T19" fmla="*/ 0 h 192"/>
                <a:gd name="T20" fmla="*/ 368 w 992"/>
                <a:gd name="T21" fmla="*/ 3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2"/>
                <a:gd name="T34" fmla="*/ 0 h 192"/>
                <a:gd name="T35" fmla="*/ 992 w 99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2" h="192">
                  <a:moveTo>
                    <a:pt x="368" y="32"/>
                  </a:moveTo>
                  <a:lnTo>
                    <a:pt x="248" y="16"/>
                  </a:lnTo>
                  <a:lnTo>
                    <a:pt x="128" y="40"/>
                  </a:lnTo>
                  <a:lnTo>
                    <a:pt x="40" y="96"/>
                  </a:lnTo>
                  <a:lnTo>
                    <a:pt x="0" y="192"/>
                  </a:lnTo>
                  <a:lnTo>
                    <a:pt x="992" y="168"/>
                  </a:lnTo>
                  <a:lnTo>
                    <a:pt x="912" y="56"/>
                  </a:lnTo>
                  <a:lnTo>
                    <a:pt x="720" y="16"/>
                  </a:lnTo>
                  <a:lnTo>
                    <a:pt x="568" y="0"/>
                  </a:lnTo>
                  <a:lnTo>
                    <a:pt x="480" y="0"/>
                  </a:lnTo>
                  <a:lnTo>
                    <a:pt x="368" y="32"/>
                  </a:lnTo>
                  <a:close/>
                </a:path>
              </a:pathLst>
            </a:custGeom>
            <a:solidFill>
              <a:srgbClr val="4D4D4D"/>
            </a:solidFill>
            <a:ln w="12700" cap="sq" cmpd="sng">
              <a:solidFill>
                <a:schemeClr val="tx1"/>
              </a:solidFill>
              <a:prstDash val="solid"/>
              <a:round/>
              <a:headEnd type="none" w="sm" len="sm"/>
              <a:tailEnd type="none" w="sm" len="sm"/>
            </a:ln>
          </p:spPr>
          <p:txBody>
            <a:bodyPr wrap="none"/>
            <a:lstStyle/>
            <a:p>
              <a:endParaRPr lang="zh-CN" altLang="en-US"/>
            </a:p>
          </p:txBody>
        </p:sp>
      </p:gr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a:xfrm>
            <a:off x="276225" y="836613"/>
            <a:ext cx="8358188" cy="2130425"/>
          </a:xfrm>
        </p:spPr>
        <p:txBody>
          <a:bodyPr/>
          <a:lstStyle/>
          <a:p>
            <a:pPr eaLnBrk="1" hangingPunct="1">
              <a:lnSpc>
                <a:spcPct val="90000"/>
              </a:lnSpc>
              <a:spcAft>
                <a:spcPct val="30000"/>
              </a:spcAft>
              <a:buClr>
                <a:srgbClr val="FF0066"/>
              </a:buClr>
              <a:buSzPct val="90000"/>
              <a:buFont typeface="Wingdings" pitchFamily="2" charset="2"/>
              <a:buChar char="Ø"/>
            </a:pPr>
            <a:r>
              <a:rPr lang="zh-CN" altLang="en-US" smtClean="0">
                <a:solidFill>
                  <a:srgbClr val="CC0066"/>
                </a:solidFill>
                <a:latin typeface="黑体" pitchFamily="49" charset="-122"/>
                <a:ea typeface="黑体" pitchFamily="49" charset="-122"/>
              </a:rPr>
              <a:t>图像分割：</a:t>
            </a:r>
          </a:p>
          <a:p>
            <a:pPr eaLnBrk="1" hangingPunct="1">
              <a:lnSpc>
                <a:spcPct val="90000"/>
              </a:lnSpc>
              <a:buFontTx/>
              <a:buNone/>
            </a:pPr>
            <a:r>
              <a:rPr lang="zh-CN" altLang="en-US" smtClean="0">
                <a:latin typeface="黑体" pitchFamily="49" charset="-122"/>
                <a:ea typeface="黑体" pitchFamily="49" charset="-122"/>
              </a:rPr>
              <a:t>  </a:t>
            </a:r>
            <a:r>
              <a:rPr lang="zh-CN" altLang="en-US" sz="2400" smtClean="0">
                <a:latin typeface="黑体" pitchFamily="49" charset="-122"/>
                <a:ea typeface="黑体" pitchFamily="49" charset="-122"/>
              </a:rPr>
              <a:t>将数字图像划分成与实际目标或区域紧密相关的若干区域的过程。</a:t>
            </a:r>
          </a:p>
          <a:p>
            <a:pPr eaLnBrk="1" hangingPunct="1">
              <a:lnSpc>
                <a:spcPct val="90000"/>
              </a:lnSpc>
              <a:buClr>
                <a:srgbClr val="CC0066"/>
              </a:buClr>
              <a:buSzPct val="90000"/>
              <a:buFont typeface="Wingdings" pitchFamily="2" charset="2"/>
              <a:buChar char="Ø"/>
            </a:pPr>
            <a:r>
              <a:rPr lang="zh-CN" altLang="en-US" smtClean="0">
                <a:solidFill>
                  <a:srgbClr val="CC0066"/>
                </a:solidFill>
                <a:latin typeface="黑体" pitchFamily="49" charset="-122"/>
                <a:ea typeface="黑体" pitchFamily="49" charset="-122"/>
              </a:rPr>
              <a:t>图像分割与整个图像分析系统的关系</a:t>
            </a:r>
          </a:p>
          <a:p>
            <a:pPr eaLnBrk="1" hangingPunct="1">
              <a:lnSpc>
                <a:spcPct val="90000"/>
              </a:lnSpc>
              <a:buFontTx/>
              <a:buNone/>
            </a:pPr>
            <a:r>
              <a:rPr lang="zh-CN" altLang="en-US" sz="2100" smtClean="0">
                <a:latin typeface="黑体" pitchFamily="49" charset="-122"/>
                <a:ea typeface="黑体" pitchFamily="49" charset="-122"/>
              </a:rPr>
              <a:t>      </a:t>
            </a:r>
          </a:p>
        </p:txBody>
      </p:sp>
      <p:grpSp>
        <p:nvGrpSpPr>
          <p:cNvPr id="2" name="Group 3"/>
          <p:cNvGrpSpPr>
            <a:grpSpLocks/>
          </p:cNvGrpSpPr>
          <p:nvPr/>
        </p:nvGrpSpPr>
        <p:grpSpPr bwMode="auto">
          <a:xfrm>
            <a:off x="971550" y="2349500"/>
            <a:ext cx="7739063" cy="4305300"/>
            <a:chOff x="440" y="1440"/>
            <a:chExt cx="4875" cy="2712"/>
          </a:xfrm>
        </p:grpSpPr>
        <p:sp>
          <p:nvSpPr>
            <p:cNvPr id="72708" name="AutoShape 4"/>
            <p:cNvSpPr>
              <a:spLocks noChangeArrowheads="1"/>
            </p:cNvSpPr>
            <p:nvPr/>
          </p:nvSpPr>
          <p:spPr bwMode="auto">
            <a:xfrm>
              <a:off x="1411" y="2471"/>
              <a:ext cx="240" cy="243"/>
            </a:xfrm>
            <a:prstGeom prst="rightArrow">
              <a:avLst>
                <a:gd name="adj1" fmla="val 50000"/>
                <a:gd name="adj2" fmla="val 25000"/>
              </a:avLst>
            </a:prstGeom>
            <a:solidFill>
              <a:schemeClr val="bg2"/>
            </a:solidFill>
            <a:ln w="9525">
              <a:solidFill>
                <a:schemeClr val="tx1"/>
              </a:solidFill>
              <a:miter lim="800000"/>
              <a:headEnd/>
              <a:tailEnd/>
            </a:ln>
          </p:spPr>
          <p:txBody>
            <a:bodyPr wrap="none" anchor="ctr"/>
            <a:lstStyle/>
            <a:p>
              <a:endParaRPr lang="zh-CN" altLang="en-US"/>
            </a:p>
          </p:txBody>
        </p:sp>
        <p:sp>
          <p:nvSpPr>
            <p:cNvPr id="72709" name="Rectangle 5"/>
            <p:cNvSpPr>
              <a:spLocks noChangeArrowheads="1"/>
            </p:cNvSpPr>
            <p:nvPr/>
          </p:nvSpPr>
          <p:spPr bwMode="auto">
            <a:xfrm>
              <a:off x="731" y="2367"/>
              <a:ext cx="720" cy="416"/>
            </a:xfrm>
            <a:prstGeom prst="rect">
              <a:avLst/>
            </a:prstGeom>
            <a:solidFill>
              <a:schemeClr val="bg1"/>
            </a:solidFill>
            <a:ln w="9525">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预处理</a:t>
              </a:r>
            </a:p>
          </p:txBody>
        </p:sp>
        <p:sp>
          <p:nvSpPr>
            <p:cNvPr id="72710" name="AutoShape 6"/>
            <p:cNvSpPr>
              <a:spLocks noChangeArrowheads="1"/>
            </p:cNvSpPr>
            <p:nvPr/>
          </p:nvSpPr>
          <p:spPr bwMode="auto">
            <a:xfrm>
              <a:off x="440" y="2471"/>
              <a:ext cx="280" cy="243"/>
            </a:xfrm>
            <a:prstGeom prst="rightArrow">
              <a:avLst>
                <a:gd name="adj1" fmla="val 50000"/>
                <a:gd name="adj2" fmla="val 28807"/>
              </a:avLst>
            </a:prstGeom>
            <a:solidFill>
              <a:schemeClr val="bg2"/>
            </a:solidFill>
            <a:ln w="9525">
              <a:solidFill>
                <a:schemeClr val="tx1"/>
              </a:solidFill>
              <a:miter lim="800000"/>
              <a:headEnd/>
              <a:tailEnd/>
            </a:ln>
          </p:spPr>
          <p:txBody>
            <a:bodyPr wrap="none" anchor="ctr"/>
            <a:lstStyle/>
            <a:p>
              <a:endParaRPr lang="zh-CN" altLang="en-US"/>
            </a:p>
          </p:txBody>
        </p:sp>
        <p:sp>
          <p:nvSpPr>
            <p:cNvPr id="72711" name="Rectangle 7"/>
            <p:cNvSpPr>
              <a:spLocks noChangeArrowheads="1"/>
            </p:cNvSpPr>
            <p:nvPr/>
          </p:nvSpPr>
          <p:spPr bwMode="auto">
            <a:xfrm>
              <a:off x="1651" y="2367"/>
              <a:ext cx="920" cy="416"/>
            </a:xfrm>
            <a:prstGeom prst="rect">
              <a:avLst/>
            </a:prstGeom>
            <a:solidFill>
              <a:schemeClr val="bg1"/>
            </a:solidFill>
            <a:ln w="9525">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图像分割</a:t>
              </a:r>
            </a:p>
          </p:txBody>
        </p:sp>
        <p:sp>
          <p:nvSpPr>
            <p:cNvPr id="72712" name="AutoShape 8"/>
            <p:cNvSpPr>
              <a:spLocks noChangeArrowheads="1"/>
            </p:cNvSpPr>
            <p:nvPr/>
          </p:nvSpPr>
          <p:spPr bwMode="auto">
            <a:xfrm>
              <a:off x="3811" y="2471"/>
              <a:ext cx="280" cy="243"/>
            </a:xfrm>
            <a:prstGeom prst="rightArrow">
              <a:avLst>
                <a:gd name="adj1" fmla="val 50000"/>
                <a:gd name="adj2" fmla="val 28807"/>
              </a:avLst>
            </a:prstGeom>
            <a:solidFill>
              <a:schemeClr val="bg2"/>
            </a:solidFill>
            <a:ln w="9525">
              <a:solidFill>
                <a:schemeClr val="tx1"/>
              </a:solidFill>
              <a:miter lim="800000"/>
              <a:headEnd/>
              <a:tailEnd/>
            </a:ln>
          </p:spPr>
          <p:txBody>
            <a:bodyPr wrap="none" anchor="ctr"/>
            <a:lstStyle/>
            <a:p>
              <a:endParaRPr lang="zh-CN" altLang="en-US"/>
            </a:p>
          </p:txBody>
        </p:sp>
        <p:sp>
          <p:nvSpPr>
            <p:cNvPr id="72713" name="Rectangle 9"/>
            <p:cNvSpPr>
              <a:spLocks noChangeArrowheads="1"/>
            </p:cNvSpPr>
            <p:nvPr/>
          </p:nvSpPr>
          <p:spPr bwMode="auto">
            <a:xfrm>
              <a:off x="2811" y="2367"/>
              <a:ext cx="1040" cy="416"/>
            </a:xfrm>
            <a:prstGeom prst="rect">
              <a:avLst/>
            </a:prstGeom>
            <a:solidFill>
              <a:schemeClr val="bg1"/>
            </a:solidFill>
            <a:ln w="9525">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特征提取</a:t>
              </a:r>
            </a:p>
          </p:txBody>
        </p:sp>
        <p:sp>
          <p:nvSpPr>
            <p:cNvPr id="72714" name="Rectangle 10"/>
            <p:cNvSpPr>
              <a:spLocks noChangeArrowheads="1"/>
            </p:cNvSpPr>
            <p:nvPr/>
          </p:nvSpPr>
          <p:spPr bwMode="auto">
            <a:xfrm>
              <a:off x="4218" y="1768"/>
              <a:ext cx="920" cy="415"/>
            </a:xfrm>
            <a:prstGeom prst="rect">
              <a:avLst/>
            </a:prstGeom>
            <a:solidFill>
              <a:schemeClr val="bg1"/>
            </a:solidFill>
            <a:ln w="9525">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目标检测</a:t>
              </a:r>
            </a:p>
          </p:txBody>
        </p:sp>
        <p:sp>
          <p:nvSpPr>
            <p:cNvPr id="72715" name="AutoShape 11"/>
            <p:cNvSpPr>
              <a:spLocks noChangeArrowheads="1"/>
            </p:cNvSpPr>
            <p:nvPr/>
          </p:nvSpPr>
          <p:spPr bwMode="auto">
            <a:xfrm>
              <a:off x="2567" y="2472"/>
              <a:ext cx="244" cy="256"/>
            </a:xfrm>
            <a:prstGeom prst="rightArrow">
              <a:avLst>
                <a:gd name="adj1" fmla="val 50000"/>
                <a:gd name="adj2" fmla="val 25000"/>
              </a:avLst>
            </a:prstGeom>
            <a:solidFill>
              <a:schemeClr val="bg2"/>
            </a:solidFill>
            <a:ln w="12700" cap="sq">
              <a:solidFill>
                <a:schemeClr val="tx1"/>
              </a:solidFill>
              <a:miter lim="800000"/>
              <a:headEnd type="none" w="sm" len="sm"/>
              <a:tailEnd type="none" w="sm" len="sm"/>
            </a:ln>
          </p:spPr>
          <p:txBody>
            <a:bodyPr wrap="none" anchor="ctr"/>
            <a:lstStyle/>
            <a:p>
              <a:endParaRPr lang="zh-CN" altLang="en-US"/>
            </a:p>
          </p:txBody>
        </p:sp>
        <p:sp>
          <p:nvSpPr>
            <p:cNvPr id="72716" name="Rectangle 12"/>
            <p:cNvSpPr>
              <a:spLocks noChangeArrowheads="1"/>
            </p:cNvSpPr>
            <p:nvPr/>
          </p:nvSpPr>
          <p:spPr bwMode="auto">
            <a:xfrm>
              <a:off x="4231" y="2389"/>
              <a:ext cx="920" cy="416"/>
            </a:xfrm>
            <a:prstGeom prst="rect">
              <a:avLst/>
            </a:prstGeom>
            <a:solidFill>
              <a:schemeClr val="bg1"/>
            </a:solidFill>
            <a:ln w="9525">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目标跟踪</a:t>
              </a:r>
            </a:p>
          </p:txBody>
        </p:sp>
        <p:sp>
          <p:nvSpPr>
            <p:cNvPr id="72717" name="Rectangle 13"/>
            <p:cNvSpPr>
              <a:spLocks noChangeArrowheads="1"/>
            </p:cNvSpPr>
            <p:nvPr/>
          </p:nvSpPr>
          <p:spPr bwMode="auto">
            <a:xfrm>
              <a:off x="4238" y="3017"/>
              <a:ext cx="920" cy="416"/>
            </a:xfrm>
            <a:prstGeom prst="rect">
              <a:avLst/>
            </a:prstGeom>
            <a:solidFill>
              <a:schemeClr val="bg1"/>
            </a:solidFill>
            <a:ln w="9525" algn="ctr">
              <a:solidFill>
                <a:schemeClr val="tx1"/>
              </a:solidFill>
              <a:miter lim="800000"/>
              <a:headEnd/>
              <a:tailEnd/>
            </a:ln>
          </p:spPr>
          <p:txBody>
            <a:bodyPr wrap="none" anchor="ctr"/>
            <a:lstStyle/>
            <a:p>
              <a:pPr algn="ctr" latinLnBrk="0"/>
              <a:r>
                <a:rPr lang="zh-CN" altLang="en-US" sz="2000" b="1">
                  <a:solidFill>
                    <a:schemeClr val="hlink"/>
                  </a:solidFill>
                  <a:latin typeface="Times New Roman" pitchFamily="18" charset="0"/>
                  <a:ea typeface="宋体" pitchFamily="2" charset="-122"/>
                </a:rPr>
                <a:t>目标识别</a:t>
              </a:r>
            </a:p>
          </p:txBody>
        </p:sp>
        <p:sp>
          <p:nvSpPr>
            <p:cNvPr id="72718" name="Line 14"/>
            <p:cNvSpPr>
              <a:spLocks noChangeShapeType="1"/>
            </p:cNvSpPr>
            <p:nvPr/>
          </p:nvSpPr>
          <p:spPr bwMode="auto">
            <a:xfrm>
              <a:off x="4694" y="3547"/>
              <a:ext cx="0" cy="464"/>
            </a:xfrm>
            <a:prstGeom prst="line">
              <a:avLst/>
            </a:prstGeom>
            <a:noFill/>
            <a:ln w="76200">
              <a:solidFill>
                <a:schemeClr val="tx1"/>
              </a:solidFill>
              <a:prstDash val="sysDot"/>
              <a:round/>
              <a:headEnd/>
              <a:tailEnd/>
            </a:ln>
          </p:spPr>
          <p:txBody>
            <a:bodyPr/>
            <a:lstStyle/>
            <a:p>
              <a:endParaRPr lang="zh-CN" altLang="en-US"/>
            </a:p>
          </p:txBody>
        </p:sp>
        <p:sp>
          <p:nvSpPr>
            <p:cNvPr id="72719" name="Rectangle 15"/>
            <p:cNvSpPr>
              <a:spLocks noChangeArrowheads="1"/>
            </p:cNvSpPr>
            <p:nvPr/>
          </p:nvSpPr>
          <p:spPr bwMode="auto">
            <a:xfrm>
              <a:off x="4093" y="1440"/>
              <a:ext cx="1222" cy="2712"/>
            </a:xfrm>
            <a:prstGeom prst="rect">
              <a:avLst/>
            </a:prstGeom>
            <a:noFill/>
            <a:ln w="28575">
              <a:solidFill>
                <a:schemeClr val="tx1"/>
              </a:solidFill>
              <a:prstDash val="dash"/>
              <a:miter lim="800000"/>
              <a:headEnd/>
              <a:tailEnd/>
            </a:ln>
          </p:spPr>
          <p:txBody>
            <a:bodyPr wrap="none" anchor="ctr"/>
            <a:lstStyle/>
            <a:p>
              <a:endParaRPr lang="zh-CN" altLang="en-US"/>
            </a:p>
          </p:txBody>
        </p:sp>
      </p:gr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539750" y="404813"/>
            <a:ext cx="6553200" cy="898525"/>
          </a:xfrm>
        </p:spPr>
        <p:txBody>
          <a:bodyPr/>
          <a:lstStyle/>
          <a:p>
            <a:pPr eaLnBrk="1" hangingPunct="1">
              <a:buFontTx/>
              <a:buBlip>
                <a:blip r:embed="rId2"/>
              </a:buBlip>
              <a:defRPr/>
            </a:pPr>
            <a:r>
              <a:rPr lang="en-US" altLang="zh-CN" sz="3200" smtClean="0">
                <a:solidFill>
                  <a:srgbClr val="000066"/>
                </a:solidFill>
                <a:latin typeface="黑体" pitchFamily="49" charset="-122"/>
                <a:ea typeface="黑体" pitchFamily="49" charset="-122"/>
              </a:rPr>
              <a:t> </a:t>
            </a:r>
            <a:r>
              <a:rPr lang="zh-CN" altLang="en-US" sz="3200" smtClean="0">
                <a:solidFill>
                  <a:srgbClr val="000066"/>
                </a:solidFill>
                <a:latin typeface="黑体" pitchFamily="49" charset="-122"/>
                <a:ea typeface="黑体" pitchFamily="49" charset="-122"/>
              </a:rPr>
              <a:t>基于阈值分割的目标检测方法：</a:t>
            </a:r>
          </a:p>
        </p:txBody>
      </p:sp>
      <p:sp>
        <p:nvSpPr>
          <p:cNvPr id="73731" name="Rectangle 3"/>
          <p:cNvSpPr>
            <a:spLocks noGrp="1" noChangeArrowheads="1"/>
          </p:cNvSpPr>
          <p:nvPr>
            <p:ph type="body" sz="half" idx="1"/>
          </p:nvPr>
        </p:nvSpPr>
        <p:spPr>
          <a:xfrm>
            <a:off x="323850" y="1268413"/>
            <a:ext cx="8634413" cy="3570287"/>
          </a:xfrm>
        </p:spPr>
        <p:txBody>
          <a:bodyPr/>
          <a:lstStyle/>
          <a:p>
            <a:pPr eaLnBrk="1" hangingPunct="1">
              <a:lnSpc>
                <a:spcPct val="105000"/>
              </a:lnSpc>
              <a:spcBef>
                <a:spcPct val="0"/>
              </a:spcBef>
              <a:spcAft>
                <a:spcPct val="25000"/>
              </a:spcAft>
              <a:buClr>
                <a:srgbClr val="CC0066"/>
              </a:buClr>
              <a:buSzPct val="90000"/>
              <a:buFont typeface="Wingdings" pitchFamily="2" charset="2"/>
              <a:buNone/>
            </a:pPr>
            <a:r>
              <a:rPr lang="en-US" altLang="zh-CN" sz="2400" smtClean="0">
                <a:solidFill>
                  <a:schemeClr val="hlink"/>
                </a:solidFill>
                <a:latin typeface="黑体" pitchFamily="49" charset="-122"/>
                <a:ea typeface="黑体" pitchFamily="49" charset="-122"/>
              </a:rPr>
              <a:t>      </a:t>
            </a:r>
            <a:r>
              <a:rPr lang="zh-CN" altLang="en-US" sz="2400" smtClean="0">
                <a:solidFill>
                  <a:srgbClr val="CC0066"/>
                </a:solidFill>
                <a:latin typeface="黑体" pitchFamily="49" charset="-122"/>
                <a:ea typeface="黑体" pitchFamily="49" charset="-122"/>
              </a:rPr>
              <a:t>阈值分割</a:t>
            </a:r>
            <a:r>
              <a:rPr lang="zh-CN" altLang="en-US" sz="2400" smtClean="0">
                <a:latin typeface="黑体" pitchFamily="49" charset="-122"/>
                <a:ea typeface="黑体" pitchFamily="49" charset="-122"/>
              </a:rPr>
              <a:t>是一种广泛使用的图像分割技术，它对目标与背景有较强对比的景物的分割特别有用。它计算简单，而且总能用封闭而且连通的边界定义不交叠的区域。它利用了图像中要提取的目标与其背景</a:t>
            </a:r>
            <a:r>
              <a:rPr lang="zh-CN" altLang="en-US" sz="2400" smtClean="0">
                <a:solidFill>
                  <a:srgbClr val="CC0066"/>
                </a:solidFill>
                <a:latin typeface="黑体" pitchFamily="49" charset="-122"/>
                <a:ea typeface="黑体" pitchFamily="49" charset="-122"/>
              </a:rPr>
              <a:t>在灰度特性上的差异</a:t>
            </a:r>
            <a:r>
              <a:rPr lang="zh-CN" altLang="en-US" sz="2400" smtClean="0">
                <a:latin typeface="黑体" pitchFamily="49" charset="-122"/>
                <a:ea typeface="黑体" pitchFamily="49" charset="-122"/>
              </a:rPr>
              <a:t>，把图像视为具有不同灰度级的两类区域（目标和背景）的组合。</a:t>
            </a:r>
          </a:p>
          <a:p>
            <a:pPr eaLnBrk="1" hangingPunct="1">
              <a:lnSpc>
                <a:spcPct val="105000"/>
              </a:lnSpc>
              <a:spcBef>
                <a:spcPct val="0"/>
              </a:spcBef>
              <a:spcAft>
                <a:spcPct val="25000"/>
              </a:spcAft>
              <a:buClr>
                <a:srgbClr val="CC0066"/>
              </a:buClr>
              <a:buSzPct val="90000"/>
              <a:buFont typeface="Wingdings" pitchFamily="2" charset="2"/>
              <a:buNone/>
            </a:pPr>
            <a:r>
              <a:rPr lang="zh-CN" altLang="en-US" sz="2400" smtClean="0">
                <a:latin typeface="黑体" pitchFamily="49" charset="-122"/>
                <a:ea typeface="黑体" pitchFamily="49" charset="-122"/>
              </a:rPr>
              <a:t>      适用于目标与背景有较强对比度的情况，且背景或目标的灰度比较单一。这样可通过先求背景，然后求反得到目标，这种方法能够得到封闭且连通的区域边界。</a:t>
            </a:r>
          </a:p>
        </p:txBody>
      </p:sp>
      <p:sp>
        <p:nvSpPr>
          <p:cNvPr id="73732" name="Rectangle 4"/>
          <p:cNvSpPr>
            <a:spLocks noChangeArrowheads="1"/>
          </p:cNvSpPr>
          <p:nvPr/>
        </p:nvSpPr>
        <p:spPr bwMode="auto">
          <a:xfrm>
            <a:off x="0" y="3009900"/>
            <a:ext cx="9144000" cy="0"/>
          </a:xfrm>
          <a:prstGeom prst="rect">
            <a:avLst/>
          </a:prstGeom>
          <a:noFill/>
          <a:ln w="9525">
            <a:noFill/>
            <a:miter lim="800000"/>
            <a:headEnd/>
            <a:tailEnd/>
          </a:ln>
        </p:spPr>
        <p:txBody>
          <a:bodyPr wrap="none" anchor="ctr">
            <a:spAutoFit/>
          </a:bodyPr>
          <a:lstStyle/>
          <a:p>
            <a:endParaRPr lang="zh-CN" altLang="en-US"/>
          </a:p>
        </p:txBody>
      </p:sp>
      <p:sp>
        <p:nvSpPr>
          <p:cNvPr id="7373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3734" name="Rectangle 6"/>
          <p:cNvSpPr>
            <a:spLocks noChangeArrowheads="1"/>
          </p:cNvSpPr>
          <p:nvPr/>
        </p:nvSpPr>
        <p:spPr bwMode="auto">
          <a:xfrm>
            <a:off x="0" y="3009900"/>
            <a:ext cx="9144000" cy="0"/>
          </a:xfrm>
          <a:prstGeom prst="rect">
            <a:avLst/>
          </a:prstGeom>
          <a:noFill/>
          <a:ln w="9525">
            <a:noFill/>
            <a:miter lim="800000"/>
            <a:headEnd/>
            <a:tailEnd/>
          </a:ln>
        </p:spPr>
        <p:txBody>
          <a:bodyPr wrap="none" anchor="ctr">
            <a:spAutoFit/>
          </a:bodyPr>
          <a:lstStyle/>
          <a:p>
            <a:endParaRPr lang="zh-CN" altLang="en-US"/>
          </a:p>
        </p:txBody>
      </p:sp>
      <p:grpSp>
        <p:nvGrpSpPr>
          <p:cNvPr id="2" name="Group 7"/>
          <p:cNvGrpSpPr>
            <a:grpSpLocks/>
          </p:cNvGrpSpPr>
          <p:nvPr/>
        </p:nvGrpSpPr>
        <p:grpSpPr bwMode="auto">
          <a:xfrm>
            <a:off x="468313" y="4652963"/>
            <a:ext cx="5175250" cy="2047875"/>
            <a:chOff x="767" y="2568"/>
            <a:chExt cx="3260" cy="1290"/>
          </a:xfrm>
        </p:grpSpPr>
        <p:grpSp>
          <p:nvGrpSpPr>
            <p:cNvPr id="3" name="Group 8"/>
            <p:cNvGrpSpPr>
              <a:grpSpLocks/>
            </p:cNvGrpSpPr>
            <p:nvPr/>
          </p:nvGrpSpPr>
          <p:grpSpPr bwMode="auto">
            <a:xfrm>
              <a:off x="767" y="2568"/>
              <a:ext cx="3002" cy="1200"/>
              <a:chOff x="554" y="2562"/>
              <a:chExt cx="3002" cy="1200"/>
            </a:xfrm>
          </p:grpSpPr>
          <p:sp>
            <p:nvSpPr>
              <p:cNvPr id="73748" name="Rectangle 9"/>
              <p:cNvSpPr>
                <a:spLocks noChangeArrowheads="1"/>
              </p:cNvSpPr>
              <p:nvPr/>
            </p:nvSpPr>
            <p:spPr bwMode="auto">
              <a:xfrm>
                <a:off x="554" y="2853"/>
                <a:ext cx="332" cy="231"/>
              </a:xfrm>
              <a:prstGeom prst="rect">
                <a:avLst/>
              </a:prstGeom>
              <a:noFill/>
              <a:ln w="9525">
                <a:noFill/>
                <a:miter lim="800000"/>
                <a:headEnd/>
                <a:tailEnd/>
              </a:ln>
            </p:spPr>
            <p:txBody>
              <a:bodyPr wrap="none" anchor="ctr">
                <a:spAutoFit/>
              </a:bodyPr>
              <a:lstStyle/>
              <a:p>
                <a:pPr algn="ctr" latinLnBrk="0"/>
                <a:r>
                  <a:rPr lang="en-US" altLang="zh-CN" sz="1800">
                    <a:solidFill>
                      <a:srgbClr val="37F80A"/>
                    </a:solidFill>
                    <a:latin typeface="Times New Roman" pitchFamily="18" charset="0"/>
                    <a:ea typeface="方正大黑简体" pitchFamily="65" charset="-122"/>
                  </a:rPr>
                  <a:t>255</a:t>
                </a:r>
                <a:endParaRPr lang="en-US" altLang="zh-CN" sz="1800" b="1">
                  <a:solidFill>
                    <a:srgbClr val="37F80A"/>
                  </a:solidFill>
                  <a:latin typeface="Times New Roman" pitchFamily="18" charset="0"/>
                  <a:ea typeface="宋体" pitchFamily="2" charset="-122"/>
                </a:endParaRPr>
              </a:p>
            </p:txBody>
          </p:sp>
          <p:sp>
            <p:nvSpPr>
              <p:cNvPr id="73749" name="Rectangle 10"/>
              <p:cNvSpPr>
                <a:spLocks noChangeArrowheads="1"/>
              </p:cNvSpPr>
              <p:nvPr/>
            </p:nvSpPr>
            <p:spPr bwMode="auto">
              <a:xfrm>
                <a:off x="767" y="2562"/>
                <a:ext cx="680" cy="288"/>
              </a:xfrm>
              <a:prstGeom prst="rect">
                <a:avLst/>
              </a:prstGeom>
              <a:noFill/>
              <a:ln w="9525">
                <a:noFill/>
                <a:miter lim="800000"/>
                <a:headEnd/>
                <a:tailEnd/>
              </a:ln>
            </p:spPr>
            <p:txBody>
              <a:bodyPr anchor="ctr">
                <a:spAutoFit/>
              </a:bodyPr>
              <a:lstStyle/>
              <a:p>
                <a:pPr algn="ctr" latinLnBrk="0"/>
                <a:r>
                  <a:rPr lang="en-US" altLang="zh-CN" sz="2400" b="1">
                    <a:solidFill>
                      <a:srgbClr val="37F80A"/>
                    </a:solidFill>
                    <a:latin typeface="方正大黑简体" pitchFamily="65" charset="-122"/>
                    <a:ea typeface="方正大黑简体" pitchFamily="65" charset="-122"/>
                  </a:rPr>
                  <a:t>f(x)</a:t>
                </a:r>
                <a:endParaRPr lang="en-US" altLang="zh-CN" sz="2400" b="1">
                  <a:solidFill>
                    <a:srgbClr val="37F80A"/>
                  </a:solidFill>
                  <a:latin typeface="Times New Roman" pitchFamily="18" charset="0"/>
                  <a:ea typeface="宋体" pitchFamily="2" charset="-122"/>
                </a:endParaRPr>
              </a:p>
            </p:txBody>
          </p:sp>
          <p:sp>
            <p:nvSpPr>
              <p:cNvPr id="73750" name="Rectangle 11"/>
              <p:cNvSpPr>
                <a:spLocks noChangeArrowheads="1"/>
              </p:cNvSpPr>
              <p:nvPr/>
            </p:nvSpPr>
            <p:spPr bwMode="auto">
              <a:xfrm>
                <a:off x="669" y="3330"/>
                <a:ext cx="212" cy="288"/>
              </a:xfrm>
              <a:prstGeom prst="rect">
                <a:avLst/>
              </a:prstGeom>
              <a:noFill/>
              <a:ln w="9525">
                <a:noFill/>
                <a:miter lim="800000"/>
                <a:headEnd/>
                <a:tailEnd/>
              </a:ln>
            </p:spPr>
            <p:txBody>
              <a:bodyPr wrap="none" anchor="ctr">
                <a:spAutoFit/>
              </a:bodyPr>
              <a:lstStyle/>
              <a:p>
                <a:pPr algn="ctr" latinLnBrk="0"/>
                <a:r>
                  <a:rPr lang="en-US" altLang="zh-CN" sz="2400" b="1">
                    <a:solidFill>
                      <a:srgbClr val="37F80A"/>
                    </a:solidFill>
                    <a:latin typeface="方正大黑简体" pitchFamily="65" charset="-122"/>
                    <a:ea typeface="方正大黑简体" pitchFamily="65" charset="-122"/>
                  </a:rPr>
                  <a:t>T</a:t>
                </a:r>
                <a:endParaRPr lang="en-US" altLang="zh-CN" sz="2400" b="1">
                  <a:solidFill>
                    <a:srgbClr val="37F80A"/>
                  </a:solidFill>
                  <a:latin typeface="Times New Roman" pitchFamily="18" charset="0"/>
                  <a:ea typeface="宋体" pitchFamily="2" charset="-122"/>
                </a:endParaRPr>
              </a:p>
            </p:txBody>
          </p:sp>
          <p:sp>
            <p:nvSpPr>
              <p:cNvPr id="73751" name="Line 12"/>
              <p:cNvSpPr>
                <a:spLocks noChangeShapeType="1"/>
              </p:cNvSpPr>
              <p:nvPr/>
            </p:nvSpPr>
            <p:spPr bwMode="auto">
              <a:xfrm>
                <a:off x="767" y="3714"/>
                <a:ext cx="2789"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73752" name="Line 13"/>
              <p:cNvSpPr>
                <a:spLocks noChangeShapeType="1"/>
              </p:cNvSpPr>
              <p:nvPr/>
            </p:nvSpPr>
            <p:spPr bwMode="auto">
              <a:xfrm flipV="1">
                <a:off x="887" y="2706"/>
                <a:ext cx="0" cy="1056"/>
              </a:xfrm>
              <a:prstGeom prst="line">
                <a:avLst/>
              </a:prstGeom>
              <a:noFill/>
              <a:ln w="28575">
                <a:solidFill>
                  <a:schemeClr val="tx1"/>
                </a:solidFill>
                <a:round/>
                <a:headEnd/>
                <a:tailEnd type="triangle" w="med" len="med"/>
              </a:ln>
            </p:spPr>
            <p:txBody>
              <a:bodyPr wrap="none" anchor="ctr"/>
              <a:lstStyle/>
              <a:p>
                <a:endParaRPr lang="zh-CN" altLang="en-US"/>
              </a:p>
            </p:txBody>
          </p:sp>
          <p:sp>
            <p:nvSpPr>
              <p:cNvPr id="73753" name="Line 14"/>
              <p:cNvSpPr>
                <a:spLocks noChangeShapeType="1"/>
              </p:cNvSpPr>
              <p:nvPr/>
            </p:nvSpPr>
            <p:spPr bwMode="auto">
              <a:xfrm>
                <a:off x="847" y="3522"/>
                <a:ext cx="2669" cy="0"/>
              </a:xfrm>
              <a:prstGeom prst="line">
                <a:avLst/>
              </a:prstGeom>
              <a:noFill/>
              <a:ln w="9525">
                <a:solidFill>
                  <a:schemeClr val="tx1"/>
                </a:solidFill>
                <a:prstDash val="dash"/>
                <a:round/>
                <a:headEnd/>
                <a:tailEnd/>
              </a:ln>
            </p:spPr>
            <p:txBody>
              <a:bodyPr wrap="none" anchor="ctr"/>
              <a:lstStyle/>
              <a:p>
                <a:endParaRPr lang="zh-CN" altLang="en-US"/>
              </a:p>
            </p:txBody>
          </p:sp>
          <p:sp>
            <p:nvSpPr>
              <p:cNvPr id="73754" name="Line 15"/>
              <p:cNvSpPr>
                <a:spLocks noChangeShapeType="1"/>
              </p:cNvSpPr>
              <p:nvPr/>
            </p:nvSpPr>
            <p:spPr bwMode="auto">
              <a:xfrm>
                <a:off x="847" y="2932"/>
                <a:ext cx="797" cy="0"/>
              </a:xfrm>
              <a:prstGeom prst="line">
                <a:avLst/>
              </a:prstGeom>
              <a:noFill/>
              <a:ln w="9525">
                <a:solidFill>
                  <a:schemeClr val="tx1"/>
                </a:solidFill>
                <a:prstDash val="dash"/>
                <a:round/>
                <a:headEnd/>
                <a:tailEnd/>
              </a:ln>
            </p:spPr>
            <p:txBody>
              <a:bodyPr wrap="none" anchor="ctr"/>
              <a:lstStyle/>
              <a:p>
                <a:endParaRPr lang="zh-CN" altLang="en-US"/>
              </a:p>
            </p:txBody>
          </p:sp>
          <p:sp>
            <p:nvSpPr>
              <p:cNvPr id="73755" name="Freeform 16"/>
              <p:cNvSpPr>
                <a:spLocks/>
              </p:cNvSpPr>
              <p:nvPr/>
            </p:nvSpPr>
            <p:spPr bwMode="auto">
              <a:xfrm>
                <a:off x="890" y="3539"/>
                <a:ext cx="649" cy="123"/>
              </a:xfrm>
              <a:custGeom>
                <a:avLst/>
                <a:gdLst>
                  <a:gd name="T0" fmla="*/ 0 w 782"/>
                  <a:gd name="T1" fmla="*/ 78 h 123"/>
                  <a:gd name="T2" fmla="*/ 48 w 782"/>
                  <a:gd name="T3" fmla="*/ 45 h 123"/>
                  <a:gd name="T4" fmla="*/ 124 w 782"/>
                  <a:gd name="T5" fmla="*/ 28 h 123"/>
                  <a:gd name="T6" fmla="*/ 158 w 782"/>
                  <a:gd name="T7" fmla="*/ 28 h 123"/>
                  <a:gd name="T8" fmla="*/ 185 w 782"/>
                  <a:gd name="T9" fmla="*/ 36 h 123"/>
                  <a:gd name="T10" fmla="*/ 239 w 782"/>
                  <a:gd name="T11" fmla="*/ 28 h 123"/>
                  <a:gd name="T12" fmla="*/ 321 w 782"/>
                  <a:gd name="T13" fmla="*/ 102 h 123"/>
                  <a:gd name="T14" fmla="*/ 335 w 782"/>
                  <a:gd name="T15" fmla="*/ 119 h 123"/>
                  <a:gd name="T16" fmla="*/ 403 w 782"/>
                  <a:gd name="T17" fmla="*/ 94 h 123"/>
                  <a:gd name="T18" fmla="*/ 410 w 782"/>
                  <a:gd name="T19" fmla="*/ 69 h 123"/>
                  <a:gd name="T20" fmla="*/ 431 w 782"/>
                  <a:gd name="T21" fmla="*/ 61 h 123"/>
                  <a:gd name="T22" fmla="*/ 471 w 782"/>
                  <a:gd name="T23" fmla="*/ 36 h 123"/>
                  <a:gd name="T24" fmla="*/ 533 w 782"/>
                  <a:gd name="T25" fmla="*/ 61 h 123"/>
                  <a:gd name="T26" fmla="*/ 594 w 782"/>
                  <a:gd name="T27" fmla="*/ 53 h 123"/>
                  <a:gd name="T28" fmla="*/ 615 w 782"/>
                  <a:gd name="T29" fmla="*/ 45 h 123"/>
                  <a:gd name="T30" fmla="*/ 649 w 782"/>
                  <a:gd name="T31" fmla="*/ 53 h 1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82"/>
                  <a:gd name="T49" fmla="*/ 0 h 123"/>
                  <a:gd name="T50" fmla="*/ 782 w 782"/>
                  <a:gd name="T51" fmla="*/ 123 h 1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82" h="123">
                    <a:moveTo>
                      <a:pt x="0" y="78"/>
                    </a:moveTo>
                    <a:cubicBezTo>
                      <a:pt x="29" y="49"/>
                      <a:pt x="14" y="29"/>
                      <a:pt x="58" y="45"/>
                    </a:cubicBezTo>
                    <a:cubicBezTo>
                      <a:pt x="96" y="81"/>
                      <a:pt x="111" y="40"/>
                      <a:pt x="149" y="28"/>
                    </a:cubicBezTo>
                    <a:cubicBezTo>
                      <a:pt x="191" y="0"/>
                      <a:pt x="156" y="12"/>
                      <a:pt x="190" y="28"/>
                    </a:cubicBezTo>
                    <a:cubicBezTo>
                      <a:pt x="200" y="33"/>
                      <a:pt x="212" y="33"/>
                      <a:pt x="223" y="36"/>
                    </a:cubicBezTo>
                    <a:cubicBezTo>
                      <a:pt x="245" y="33"/>
                      <a:pt x="266" y="28"/>
                      <a:pt x="288" y="28"/>
                    </a:cubicBezTo>
                    <a:cubicBezTo>
                      <a:pt x="329" y="28"/>
                      <a:pt x="343" y="87"/>
                      <a:pt x="387" y="102"/>
                    </a:cubicBezTo>
                    <a:cubicBezTo>
                      <a:pt x="393" y="108"/>
                      <a:pt x="396" y="118"/>
                      <a:pt x="404" y="119"/>
                    </a:cubicBezTo>
                    <a:cubicBezTo>
                      <a:pt x="425" y="123"/>
                      <a:pt x="466" y="100"/>
                      <a:pt x="486" y="94"/>
                    </a:cubicBezTo>
                    <a:cubicBezTo>
                      <a:pt x="489" y="86"/>
                      <a:pt x="488" y="75"/>
                      <a:pt x="494" y="69"/>
                    </a:cubicBezTo>
                    <a:cubicBezTo>
                      <a:pt x="500" y="63"/>
                      <a:pt x="511" y="65"/>
                      <a:pt x="519" y="61"/>
                    </a:cubicBezTo>
                    <a:cubicBezTo>
                      <a:pt x="600" y="22"/>
                      <a:pt x="492" y="64"/>
                      <a:pt x="568" y="36"/>
                    </a:cubicBezTo>
                    <a:cubicBezTo>
                      <a:pt x="592" y="45"/>
                      <a:pt x="642" y="61"/>
                      <a:pt x="642" y="61"/>
                    </a:cubicBezTo>
                    <a:cubicBezTo>
                      <a:pt x="667" y="58"/>
                      <a:pt x="692" y="57"/>
                      <a:pt x="716" y="53"/>
                    </a:cubicBezTo>
                    <a:cubicBezTo>
                      <a:pt x="725" y="52"/>
                      <a:pt x="732" y="45"/>
                      <a:pt x="741" y="45"/>
                    </a:cubicBezTo>
                    <a:cubicBezTo>
                      <a:pt x="755" y="45"/>
                      <a:pt x="782" y="53"/>
                      <a:pt x="782" y="53"/>
                    </a:cubicBezTo>
                  </a:path>
                </a:pathLst>
              </a:custGeom>
              <a:noFill/>
              <a:ln w="28575" cap="sq" cmpd="sng">
                <a:solidFill>
                  <a:srgbClr val="37F80A"/>
                </a:solidFill>
                <a:prstDash val="solid"/>
                <a:round/>
                <a:headEnd type="none" w="sm" len="sm"/>
                <a:tailEnd type="none" w="sm" len="sm"/>
              </a:ln>
            </p:spPr>
            <p:txBody>
              <a:bodyPr wrap="none"/>
              <a:lstStyle/>
              <a:p>
                <a:endParaRPr lang="zh-CN" altLang="en-US"/>
              </a:p>
            </p:txBody>
          </p:sp>
          <p:sp>
            <p:nvSpPr>
              <p:cNvPr id="73756" name="Freeform 17"/>
              <p:cNvSpPr>
                <a:spLocks/>
              </p:cNvSpPr>
              <p:nvPr/>
            </p:nvSpPr>
            <p:spPr bwMode="auto">
              <a:xfrm>
                <a:off x="1539" y="3084"/>
                <a:ext cx="1976" cy="630"/>
              </a:xfrm>
              <a:custGeom>
                <a:avLst/>
                <a:gdLst>
                  <a:gd name="T0" fmla="*/ 0 w 2370"/>
                  <a:gd name="T1" fmla="*/ 521 h 584"/>
                  <a:gd name="T2" fmla="*/ 42 w 2370"/>
                  <a:gd name="T3" fmla="*/ 388 h 584"/>
                  <a:gd name="T4" fmla="*/ 55 w 2370"/>
                  <a:gd name="T5" fmla="*/ 334 h 584"/>
                  <a:gd name="T6" fmla="*/ 62 w 2370"/>
                  <a:gd name="T7" fmla="*/ 309 h 584"/>
                  <a:gd name="T8" fmla="*/ 103 w 2370"/>
                  <a:gd name="T9" fmla="*/ 175 h 584"/>
                  <a:gd name="T10" fmla="*/ 185 w 2370"/>
                  <a:gd name="T11" fmla="*/ 69 h 584"/>
                  <a:gd name="T12" fmla="*/ 282 w 2370"/>
                  <a:gd name="T13" fmla="*/ 122 h 584"/>
                  <a:gd name="T14" fmla="*/ 302 w 2370"/>
                  <a:gd name="T15" fmla="*/ 105 h 584"/>
                  <a:gd name="T16" fmla="*/ 308 w 2370"/>
                  <a:gd name="T17" fmla="*/ 78 h 584"/>
                  <a:gd name="T18" fmla="*/ 329 w 2370"/>
                  <a:gd name="T19" fmla="*/ 69 h 584"/>
                  <a:gd name="T20" fmla="*/ 398 w 2370"/>
                  <a:gd name="T21" fmla="*/ 33 h 584"/>
                  <a:gd name="T22" fmla="*/ 433 w 2370"/>
                  <a:gd name="T23" fmla="*/ 24 h 584"/>
                  <a:gd name="T24" fmla="*/ 439 w 2370"/>
                  <a:gd name="T25" fmla="*/ 51 h 584"/>
                  <a:gd name="T26" fmla="*/ 460 w 2370"/>
                  <a:gd name="T27" fmla="*/ 59 h 584"/>
                  <a:gd name="T28" fmla="*/ 522 w 2370"/>
                  <a:gd name="T29" fmla="*/ 51 h 584"/>
                  <a:gd name="T30" fmla="*/ 563 w 2370"/>
                  <a:gd name="T31" fmla="*/ 33 h 584"/>
                  <a:gd name="T32" fmla="*/ 638 w 2370"/>
                  <a:gd name="T33" fmla="*/ 69 h 584"/>
                  <a:gd name="T34" fmla="*/ 680 w 2370"/>
                  <a:gd name="T35" fmla="*/ 86 h 584"/>
                  <a:gd name="T36" fmla="*/ 775 w 2370"/>
                  <a:gd name="T37" fmla="*/ 59 h 584"/>
                  <a:gd name="T38" fmla="*/ 816 w 2370"/>
                  <a:gd name="T39" fmla="*/ 42 h 584"/>
                  <a:gd name="T40" fmla="*/ 967 w 2370"/>
                  <a:gd name="T41" fmla="*/ 78 h 584"/>
                  <a:gd name="T42" fmla="*/ 1084 w 2370"/>
                  <a:gd name="T43" fmla="*/ 105 h 584"/>
                  <a:gd name="T44" fmla="*/ 1153 w 2370"/>
                  <a:gd name="T45" fmla="*/ 210 h 584"/>
                  <a:gd name="T46" fmla="*/ 1194 w 2370"/>
                  <a:gd name="T47" fmla="*/ 485 h 584"/>
                  <a:gd name="T48" fmla="*/ 1235 w 2370"/>
                  <a:gd name="T49" fmla="*/ 548 h 584"/>
                  <a:gd name="T50" fmla="*/ 1276 w 2370"/>
                  <a:gd name="T51" fmla="*/ 565 h 584"/>
                  <a:gd name="T52" fmla="*/ 1290 w 2370"/>
                  <a:gd name="T53" fmla="*/ 584 h 584"/>
                  <a:gd name="T54" fmla="*/ 1332 w 2370"/>
                  <a:gd name="T55" fmla="*/ 601 h 584"/>
                  <a:gd name="T56" fmla="*/ 1366 w 2370"/>
                  <a:gd name="T57" fmla="*/ 628 h 584"/>
                  <a:gd name="T58" fmla="*/ 1407 w 2370"/>
                  <a:gd name="T59" fmla="*/ 611 h 584"/>
                  <a:gd name="T60" fmla="*/ 1441 w 2370"/>
                  <a:gd name="T61" fmla="*/ 530 h 584"/>
                  <a:gd name="T62" fmla="*/ 1544 w 2370"/>
                  <a:gd name="T63" fmla="*/ 565 h 584"/>
                  <a:gd name="T64" fmla="*/ 1598 w 2370"/>
                  <a:gd name="T65" fmla="*/ 584 h 584"/>
                  <a:gd name="T66" fmla="*/ 1640 w 2370"/>
                  <a:gd name="T67" fmla="*/ 557 h 584"/>
                  <a:gd name="T68" fmla="*/ 1695 w 2370"/>
                  <a:gd name="T69" fmla="*/ 504 h 584"/>
                  <a:gd name="T70" fmla="*/ 1825 w 2370"/>
                  <a:gd name="T71" fmla="*/ 584 h 584"/>
                  <a:gd name="T72" fmla="*/ 1976 w 2370"/>
                  <a:gd name="T73" fmla="*/ 601 h 5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70"/>
                  <a:gd name="T112" fmla="*/ 0 h 584"/>
                  <a:gd name="T113" fmla="*/ 2370 w 2370"/>
                  <a:gd name="T114" fmla="*/ 584 h 5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70" h="584">
                    <a:moveTo>
                      <a:pt x="0" y="483"/>
                    </a:moveTo>
                    <a:cubicBezTo>
                      <a:pt x="10" y="440"/>
                      <a:pt x="17" y="391"/>
                      <a:pt x="50" y="360"/>
                    </a:cubicBezTo>
                    <a:cubicBezTo>
                      <a:pt x="55" y="343"/>
                      <a:pt x="61" y="327"/>
                      <a:pt x="66" y="310"/>
                    </a:cubicBezTo>
                    <a:cubicBezTo>
                      <a:pt x="69" y="302"/>
                      <a:pt x="74" y="286"/>
                      <a:pt x="74" y="286"/>
                    </a:cubicBezTo>
                    <a:cubicBezTo>
                      <a:pt x="82" y="231"/>
                      <a:pt x="85" y="201"/>
                      <a:pt x="124" y="162"/>
                    </a:cubicBezTo>
                    <a:cubicBezTo>
                      <a:pt x="138" y="121"/>
                      <a:pt x="181" y="78"/>
                      <a:pt x="222" y="64"/>
                    </a:cubicBezTo>
                    <a:cubicBezTo>
                      <a:pt x="289" y="75"/>
                      <a:pt x="287" y="80"/>
                      <a:pt x="338" y="113"/>
                    </a:cubicBezTo>
                    <a:cubicBezTo>
                      <a:pt x="346" y="108"/>
                      <a:pt x="356" y="105"/>
                      <a:pt x="362" y="97"/>
                    </a:cubicBezTo>
                    <a:cubicBezTo>
                      <a:pt x="367" y="90"/>
                      <a:pt x="364" y="78"/>
                      <a:pt x="370" y="72"/>
                    </a:cubicBezTo>
                    <a:cubicBezTo>
                      <a:pt x="376" y="66"/>
                      <a:pt x="387" y="67"/>
                      <a:pt x="395" y="64"/>
                    </a:cubicBezTo>
                    <a:cubicBezTo>
                      <a:pt x="423" y="54"/>
                      <a:pt x="449" y="40"/>
                      <a:pt x="477" y="31"/>
                    </a:cubicBezTo>
                    <a:cubicBezTo>
                      <a:pt x="490" y="18"/>
                      <a:pt x="497" y="0"/>
                      <a:pt x="519" y="22"/>
                    </a:cubicBezTo>
                    <a:cubicBezTo>
                      <a:pt x="525" y="28"/>
                      <a:pt x="521" y="41"/>
                      <a:pt x="527" y="47"/>
                    </a:cubicBezTo>
                    <a:cubicBezTo>
                      <a:pt x="533" y="53"/>
                      <a:pt x="544" y="52"/>
                      <a:pt x="552" y="55"/>
                    </a:cubicBezTo>
                    <a:cubicBezTo>
                      <a:pt x="577" y="52"/>
                      <a:pt x="602" y="52"/>
                      <a:pt x="626" y="47"/>
                    </a:cubicBezTo>
                    <a:cubicBezTo>
                      <a:pt x="643" y="44"/>
                      <a:pt x="675" y="31"/>
                      <a:pt x="675" y="31"/>
                    </a:cubicBezTo>
                    <a:cubicBezTo>
                      <a:pt x="715" y="39"/>
                      <a:pt x="728" y="53"/>
                      <a:pt x="765" y="64"/>
                    </a:cubicBezTo>
                    <a:cubicBezTo>
                      <a:pt x="782" y="69"/>
                      <a:pt x="815" y="80"/>
                      <a:pt x="815" y="80"/>
                    </a:cubicBezTo>
                    <a:cubicBezTo>
                      <a:pt x="898" y="70"/>
                      <a:pt x="860" y="79"/>
                      <a:pt x="930" y="55"/>
                    </a:cubicBezTo>
                    <a:cubicBezTo>
                      <a:pt x="946" y="49"/>
                      <a:pt x="979" y="39"/>
                      <a:pt x="979" y="39"/>
                    </a:cubicBezTo>
                    <a:cubicBezTo>
                      <a:pt x="1045" y="60"/>
                      <a:pt x="1085" y="66"/>
                      <a:pt x="1160" y="72"/>
                    </a:cubicBezTo>
                    <a:cubicBezTo>
                      <a:pt x="1206" y="87"/>
                      <a:pt x="1254" y="80"/>
                      <a:pt x="1300" y="97"/>
                    </a:cubicBezTo>
                    <a:cubicBezTo>
                      <a:pt x="1336" y="131"/>
                      <a:pt x="1365" y="147"/>
                      <a:pt x="1383" y="195"/>
                    </a:cubicBezTo>
                    <a:cubicBezTo>
                      <a:pt x="1392" y="265"/>
                      <a:pt x="1391" y="386"/>
                      <a:pt x="1432" y="450"/>
                    </a:cubicBezTo>
                    <a:cubicBezTo>
                      <a:pt x="1443" y="466"/>
                      <a:pt x="1462" y="499"/>
                      <a:pt x="1481" y="508"/>
                    </a:cubicBezTo>
                    <a:cubicBezTo>
                      <a:pt x="1497" y="516"/>
                      <a:pt x="1531" y="524"/>
                      <a:pt x="1531" y="524"/>
                    </a:cubicBezTo>
                    <a:cubicBezTo>
                      <a:pt x="1536" y="530"/>
                      <a:pt x="1540" y="538"/>
                      <a:pt x="1547" y="541"/>
                    </a:cubicBezTo>
                    <a:cubicBezTo>
                      <a:pt x="1563" y="549"/>
                      <a:pt x="1597" y="557"/>
                      <a:pt x="1597" y="557"/>
                    </a:cubicBezTo>
                    <a:cubicBezTo>
                      <a:pt x="1608" y="569"/>
                      <a:pt x="1617" y="584"/>
                      <a:pt x="1638" y="582"/>
                    </a:cubicBezTo>
                    <a:cubicBezTo>
                      <a:pt x="1655" y="580"/>
                      <a:pt x="1687" y="566"/>
                      <a:pt x="1687" y="566"/>
                    </a:cubicBezTo>
                    <a:cubicBezTo>
                      <a:pt x="1695" y="526"/>
                      <a:pt x="1690" y="505"/>
                      <a:pt x="1728" y="491"/>
                    </a:cubicBezTo>
                    <a:cubicBezTo>
                      <a:pt x="1855" y="505"/>
                      <a:pt x="1774" y="499"/>
                      <a:pt x="1852" y="524"/>
                    </a:cubicBezTo>
                    <a:cubicBezTo>
                      <a:pt x="1875" y="548"/>
                      <a:pt x="1886" y="551"/>
                      <a:pt x="1917" y="541"/>
                    </a:cubicBezTo>
                    <a:cubicBezTo>
                      <a:pt x="1981" y="497"/>
                      <a:pt x="1905" y="546"/>
                      <a:pt x="1967" y="516"/>
                    </a:cubicBezTo>
                    <a:cubicBezTo>
                      <a:pt x="1992" y="504"/>
                      <a:pt x="2010" y="482"/>
                      <a:pt x="2033" y="467"/>
                    </a:cubicBezTo>
                    <a:cubicBezTo>
                      <a:pt x="2110" y="480"/>
                      <a:pt x="2127" y="503"/>
                      <a:pt x="2189" y="541"/>
                    </a:cubicBezTo>
                    <a:cubicBezTo>
                      <a:pt x="2238" y="571"/>
                      <a:pt x="2313" y="557"/>
                      <a:pt x="2370" y="557"/>
                    </a:cubicBezTo>
                  </a:path>
                </a:pathLst>
              </a:custGeom>
              <a:noFill/>
              <a:ln w="38100" cap="sq" cmpd="sng">
                <a:solidFill>
                  <a:srgbClr val="37F80A"/>
                </a:solidFill>
                <a:prstDash val="solid"/>
                <a:round/>
                <a:headEnd type="none" w="sm" len="sm"/>
                <a:tailEnd type="none" w="sm" len="sm"/>
              </a:ln>
            </p:spPr>
            <p:txBody>
              <a:bodyPr wrap="none"/>
              <a:lstStyle/>
              <a:p>
                <a:endParaRPr lang="zh-CN" altLang="en-US"/>
              </a:p>
            </p:txBody>
          </p:sp>
          <p:sp>
            <p:nvSpPr>
              <p:cNvPr id="73757" name="Freeform 18"/>
              <p:cNvSpPr>
                <a:spLocks/>
              </p:cNvSpPr>
              <p:nvPr/>
            </p:nvSpPr>
            <p:spPr bwMode="auto">
              <a:xfrm>
                <a:off x="886" y="2926"/>
                <a:ext cx="2629" cy="788"/>
              </a:xfrm>
              <a:custGeom>
                <a:avLst/>
                <a:gdLst>
                  <a:gd name="T0" fmla="*/ 0 w 3072"/>
                  <a:gd name="T1" fmla="*/ 788 h 528"/>
                  <a:gd name="T2" fmla="*/ 698 w 3072"/>
                  <a:gd name="T3" fmla="*/ 788 h 528"/>
                  <a:gd name="T4" fmla="*/ 698 w 3072"/>
                  <a:gd name="T5" fmla="*/ 0 h 528"/>
                  <a:gd name="T6" fmla="*/ 1849 w 3072"/>
                  <a:gd name="T7" fmla="*/ 0 h 528"/>
                  <a:gd name="T8" fmla="*/ 1849 w 3072"/>
                  <a:gd name="T9" fmla="*/ 788 h 528"/>
                  <a:gd name="T10" fmla="*/ 2629 w 3072"/>
                  <a:gd name="T11" fmla="*/ 788 h 528"/>
                  <a:gd name="T12" fmla="*/ 0 60000 65536"/>
                  <a:gd name="T13" fmla="*/ 0 60000 65536"/>
                  <a:gd name="T14" fmla="*/ 0 60000 65536"/>
                  <a:gd name="T15" fmla="*/ 0 60000 65536"/>
                  <a:gd name="T16" fmla="*/ 0 60000 65536"/>
                  <a:gd name="T17" fmla="*/ 0 60000 65536"/>
                  <a:gd name="T18" fmla="*/ 0 w 3072"/>
                  <a:gd name="T19" fmla="*/ 0 h 528"/>
                  <a:gd name="T20" fmla="*/ 3072 w 3072"/>
                  <a:gd name="T21" fmla="*/ 528 h 528"/>
                </a:gdLst>
                <a:ahLst/>
                <a:cxnLst>
                  <a:cxn ang="T12">
                    <a:pos x="T0" y="T1"/>
                  </a:cxn>
                  <a:cxn ang="T13">
                    <a:pos x="T2" y="T3"/>
                  </a:cxn>
                  <a:cxn ang="T14">
                    <a:pos x="T4" y="T5"/>
                  </a:cxn>
                  <a:cxn ang="T15">
                    <a:pos x="T6" y="T7"/>
                  </a:cxn>
                  <a:cxn ang="T16">
                    <a:pos x="T8" y="T9"/>
                  </a:cxn>
                  <a:cxn ang="T17">
                    <a:pos x="T10" y="T11"/>
                  </a:cxn>
                </a:cxnLst>
                <a:rect l="T18" t="T19" r="T20" b="T21"/>
                <a:pathLst>
                  <a:path w="3072" h="528">
                    <a:moveTo>
                      <a:pt x="0" y="528"/>
                    </a:moveTo>
                    <a:lnTo>
                      <a:pt x="816" y="528"/>
                    </a:lnTo>
                    <a:lnTo>
                      <a:pt x="816" y="0"/>
                    </a:lnTo>
                    <a:lnTo>
                      <a:pt x="2160" y="0"/>
                    </a:lnTo>
                    <a:lnTo>
                      <a:pt x="2160" y="528"/>
                    </a:lnTo>
                    <a:lnTo>
                      <a:pt x="3072" y="528"/>
                    </a:lnTo>
                  </a:path>
                </a:pathLst>
              </a:custGeom>
              <a:noFill/>
              <a:ln w="28575" cap="sq" cmpd="sng">
                <a:solidFill>
                  <a:srgbClr val="FF6600"/>
                </a:solidFill>
                <a:prstDash val="solid"/>
                <a:round/>
                <a:headEnd type="none" w="sm" len="sm"/>
                <a:tailEnd type="none" w="sm" len="sm"/>
              </a:ln>
            </p:spPr>
            <p:txBody>
              <a:bodyPr wrap="none"/>
              <a:lstStyle/>
              <a:p>
                <a:endParaRPr lang="zh-CN" altLang="en-US"/>
              </a:p>
            </p:txBody>
          </p:sp>
        </p:grpSp>
        <p:sp>
          <p:nvSpPr>
            <p:cNvPr id="73747" name="Rectangle 19"/>
            <p:cNvSpPr>
              <a:spLocks noChangeArrowheads="1"/>
            </p:cNvSpPr>
            <p:nvPr/>
          </p:nvSpPr>
          <p:spPr bwMode="auto">
            <a:xfrm>
              <a:off x="3346" y="3570"/>
              <a:ext cx="681" cy="288"/>
            </a:xfrm>
            <a:prstGeom prst="rect">
              <a:avLst/>
            </a:prstGeom>
            <a:noFill/>
            <a:ln w="9525">
              <a:noFill/>
              <a:miter lim="800000"/>
              <a:headEnd/>
              <a:tailEnd/>
            </a:ln>
          </p:spPr>
          <p:txBody>
            <a:bodyPr anchor="ctr">
              <a:spAutoFit/>
            </a:bodyPr>
            <a:lstStyle/>
            <a:p>
              <a:pPr algn="ctr" latinLnBrk="0"/>
              <a:r>
                <a:rPr lang="en-US" altLang="zh-CN" sz="2400" b="1">
                  <a:solidFill>
                    <a:srgbClr val="37F80A"/>
                  </a:solidFill>
                  <a:latin typeface="方正大黑简体" pitchFamily="65" charset="-122"/>
                  <a:ea typeface="方正大黑简体" pitchFamily="65" charset="-122"/>
                </a:rPr>
                <a:t>x</a:t>
              </a:r>
              <a:endParaRPr lang="en-US" altLang="zh-CN" sz="2400" b="1">
                <a:solidFill>
                  <a:srgbClr val="37F80A"/>
                </a:solidFill>
                <a:latin typeface="Times New Roman" pitchFamily="18" charset="0"/>
                <a:ea typeface="宋体" pitchFamily="2" charset="-122"/>
              </a:endParaRPr>
            </a:p>
          </p:txBody>
        </p:sp>
      </p:grpSp>
      <p:grpSp>
        <p:nvGrpSpPr>
          <p:cNvPr id="4" name="Group 20"/>
          <p:cNvGrpSpPr>
            <a:grpSpLocks/>
          </p:cNvGrpSpPr>
          <p:nvPr/>
        </p:nvGrpSpPr>
        <p:grpSpPr bwMode="auto">
          <a:xfrm>
            <a:off x="5435600" y="5300663"/>
            <a:ext cx="1727200" cy="1219200"/>
            <a:chOff x="1048" y="2272"/>
            <a:chExt cx="1088" cy="768"/>
          </a:xfrm>
        </p:grpSpPr>
        <p:sp>
          <p:nvSpPr>
            <p:cNvPr id="73742" name="Rectangle 21"/>
            <p:cNvSpPr>
              <a:spLocks noChangeArrowheads="1"/>
            </p:cNvSpPr>
            <p:nvPr/>
          </p:nvSpPr>
          <p:spPr bwMode="auto">
            <a:xfrm>
              <a:off x="1048" y="2272"/>
              <a:ext cx="1088" cy="768"/>
            </a:xfrm>
            <a:prstGeom prst="rect">
              <a:avLst/>
            </a:prstGeom>
            <a:solidFill>
              <a:srgbClr val="99FFCC"/>
            </a:solidFill>
            <a:ln w="9525">
              <a:solidFill>
                <a:schemeClr val="tx1"/>
              </a:solidFill>
              <a:miter lim="800000"/>
              <a:headEnd/>
              <a:tailEnd/>
            </a:ln>
          </p:spPr>
          <p:txBody>
            <a:bodyPr wrap="none" anchor="ctr"/>
            <a:lstStyle/>
            <a:p>
              <a:endParaRPr lang="zh-CN" altLang="en-US"/>
            </a:p>
          </p:txBody>
        </p:sp>
        <p:grpSp>
          <p:nvGrpSpPr>
            <p:cNvPr id="5" name="Group 22"/>
            <p:cNvGrpSpPr>
              <a:grpSpLocks/>
            </p:cNvGrpSpPr>
            <p:nvPr/>
          </p:nvGrpSpPr>
          <p:grpSpPr bwMode="auto">
            <a:xfrm>
              <a:off x="1267" y="2503"/>
              <a:ext cx="699" cy="179"/>
              <a:chOff x="1640" y="3008"/>
              <a:chExt cx="792" cy="248"/>
            </a:xfrm>
          </p:grpSpPr>
          <p:sp>
            <p:nvSpPr>
              <p:cNvPr id="73744" name="Freeform 23"/>
              <p:cNvSpPr>
                <a:spLocks/>
              </p:cNvSpPr>
              <p:nvPr/>
            </p:nvSpPr>
            <p:spPr bwMode="auto">
              <a:xfrm>
                <a:off x="1640" y="3008"/>
                <a:ext cx="792" cy="184"/>
              </a:xfrm>
              <a:custGeom>
                <a:avLst/>
                <a:gdLst>
                  <a:gd name="T0" fmla="*/ 8 w 792"/>
                  <a:gd name="T1" fmla="*/ 136 h 184"/>
                  <a:gd name="T2" fmla="*/ 24 w 792"/>
                  <a:gd name="T3" fmla="*/ 0 h 184"/>
                  <a:gd name="T4" fmla="*/ 80 w 792"/>
                  <a:gd name="T5" fmla="*/ 120 h 184"/>
                  <a:gd name="T6" fmla="*/ 592 w 792"/>
                  <a:gd name="T7" fmla="*/ 24 h 184"/>
                  <a:gd name="T8" fmla="*/ 664 w 792"/>
                  <a:gd name="T9" fmla="*/ 72 h 184"/>
                  <a:gd name="T10" fmla="*/ 792 w 792"/>
                  <a:gd name="T11" fmla="*/ 120 h 184"/>
                  <a:gd name="T12" fmla="*/ 0 w 792"/>
                  <a:gd name="T13" fmla="*/ 184 h 184"/>
                  <a:gd name="T14" fmla="*/ 8 w 792"/>
                  <a:gd name="T15" fmla="*/ 136 h 184"/>
                  <a:gd name="T16" fmla="*/ 0 60000 65536"/>
                  <a:gd name="T17" fmla="*/ 0 60000 65536"/>
                  <a:gd name="T18" fmla="*/ 0 60000 65536"/>
                  <a:gd name="T19" fmla="*/ 0 60000 65536"/>
                  <a:gd name="T20" fmla="*/ 0 60000 65536"/>
                  <a:gd name="T21" fmla="*/ 0 60000 65536"/>
                  <a:gd name="T22" fmla="*/ 0 60000 65536"/>
                  <a:gd name="T23" fmla="*/ 0 60000 65536"/>
                  <a:gd name="T24" fmla="*/ 0 w 792"/>
                  <a:gd name="T25" fmla="*/ 0 h 184"/>
                  <a:gd name="T26" fmla="*/ 792 w 792"/>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2" h="184">
                    <a:moveTo>
                      <a:pt x="8" y="136"/>
                    </a:moveTo>
                    <a:lnTo>
                      <a:pt x="24" y="0"/>
                    </a:lnTo>
                    <a:lnTo>
                      <a:pt x="80" y="120"/>
                    </a:lnTo>
                    <a:lnTo>
                      <a:pt x="592" y="24"/>
                    </a:lnTo>
                    <a:lnTo>
                      <a:pt x="664" y="72"/>
                    </a:lnTo>
                    <a:lnTo>
                      <a:pt x="792" y="120"/>
                    </a:lnTo>
                    <a:lnTo>
                      <a:pt x="0" y="184"/>
                    </a:lnTo>
                    <a:lnTo>
                      <a:pt x="8" y="136"/>
                    </a:lnTo>
                    <a:close/>
                  </a:path>
                </a:pathLst>
              </a:custGeom>
              <a:solidFill>
                <a:srgbClr val="0066FF"/>
              </a:solidFill>
              <a:ln w="9525">
                <a:solidFill>
                  <a:schemeClr val="tx1"/>
                </a:solidFill>
                <a:round/>
                <a:headEnd/>
                <a:tailEnd/>
              </a:ln>
            </p:spPr>
            <p:txBody>
              <a:bodyPr/>
              <a:lstStyle/>
              <a:p>
                <a:endParaRPr lang="zh-CN" altLang="en-US"/>
              </a:p>
            </p:txBody>
          </p:sp>
          <p:sp>
            <p:nvSpPr>
              <p:cNvPr id="73745" name="Freeform 24"/>
              <p:cNvSpPr>
                <a:spLocks/>
              </p:cNvSpPr>
              <p:nvPr/>
            </p:nvSpPr>
            <p:spPr bwMode="auto">
              <a:xfrm>
                <a:off x="1872" y="3128"/>
                <a:ext cx="392" cy="128"/>
              </a:xfrm>
              <a:custGeom>
                <a:avLst/>
                <a:gdLst>
                  <a:gd name="T0" fmla="*/ 144 w 392"/>
                  <a:gd name="T1" fmla="*/ 0 h 128"/>
                  <a:gd name="T2" fmla="*/ 0 w 392"/>
                  <a:gd name="T3" fmla="*/ 128 h 128"/>
                  <a:gd name="T4" fmla="*/ 104 w 392"/>
                  <a:gd name="T5" fmla="*/ 128 h 128"/>
                  <a:gd name="T6" fmla="*/ 392 w 392"/>
                  <a:gd name="T7" fmla="*/ 0 h 128"/>
                  <a:gd name="T8" fmla="*/ 144 w 392"/>
                  <a:gd name="T9" fmla="*/ 0 h 128"/>
                  <a:gd name="T10" fmla="*/ 0 60000 65536"/>
                  <a:gd name="T11" fmla="*/ 0 60000 65536"/>
                  <a:gd name="T12" fmla="*/ 0 60000 65536"/>
                  <a:gd name="T13" fmla="*/ 0 60000 65536"/>
                  <a:gd name="T14" fmla="*/ 0 60000 65536"/>
                  <a:gd name="T15" fmla="*/ 0 w 392"/>
                  <a:gd name="T16" fmla="*/ 0 h 128"/>
                  <a:gd name="T17" fmla="*/ 392 w 392"/>
                  <a:gd name="T18" fmla="*/ 128 h 128"/>
                </a:gdLst>
                <a:ahLst/>
                <a:cxnLst>
                  <a:cxn ang="T10">
                    <a:pos x="T0" y="T1"/>
                  </a:cxn>
                  <a:cxn ang="T11">
                    <a:pos x="T2" y="T3"/>
                  </a:cxn>
                  <a:cxn ang="T12">
                    <a:pos x="T4" y="T5"/>
                  </a:cxn>
                  <a:cxn ang="T13">
                    <a:pos x="T6" y="T7"/>
                  </a:cxn>
                  <a:cxn ang="T14">
                    <a:pos x="T8" y="T9"/>
                  </a:cxn>
                </a:cxnLst>
                <a:rect l="T15" t="T16" r="T17" b="T18"/>
                <a:pathLst>
                  <a:path w="392" h="128">
                    <a:moveTo>
                      <a:pt x="144" y="0"/>
                    </a:moveTo>
                    <a:lnTo>
                      <a:pt x="0" y="128"/>
                    </a:lnTo>
                    <a:lnTo>
                      <a:pt x="104" y="128"/>
                    </a:lnTo>
                    <a:lnTo>
                      <a:pt x="392" y="0"/>
                    </a:lnTo>
                    <a:lnTo>
                      <a:pt x="144" y="0"/>
                    </a:lnTo>
                    <a:close/>
                  </a:path>
                </a:pathLst>
              </a:custGeom>
              <a:solidFill>
                <a:srgbClr val="0066FF"/>
              </a:solidFill>
              <a:ln w="9525">
                <a:solidFill>
                  <a:schemeClr val="tx1"/>
                </a:solidFill>
                <a:round/>
                <a:headEnd/>
                <a:tailEnd/>
              </a:ln>
            </p:spPr>
            <p:txBody>
              <a:bodyPr/>
              <a:lstStyle/>
              <a:p>
                <a:endParaRPr lang="zh-CN" altLang="en-US"/>
              </a:p>
            </p:txBody>
          </p:sp>
        </p:grpSp>
      </p:grpSp>
      <p:grpSp>
        <p:nvGrpSpPr>
          <p:cNvPr id="6" name="Group 25"/>
          <p:cNvGrpSpPr>
            <a:grpSpLocks/>
          </p:cNvGrpSpPr>
          <p:nvPr/>
        </p:nvGrpSpPr>
        <p:grpSpPr bwMode="auto">
          <a:xfrm>
            <a:off x="7308850" y="5300663"/>
            <a:ext cx="1727200" cy="1219200"/>
            <a:chOff x="4192" y="3278"/>
            <a:chExt cx="1088" cy="768"/>
          </a:xfrm>
        </p:grpSpPr>
        <p:sp>
          <p:nvSpPr>
            <p:cNvPr id="73738" name="Rectangle 26"/>
            <p:cNvSpPr>
              <a:spLocks noChangeArrowheads="1"/>
            </p:cNvSpPr>
            <p:nvPr/>
          </p:nvSpPr>
          <p:spPr bwMode="auto">
            <a:xfrm>
              <a:off x="4192" y="3278"/>
              <a:ext cx="1088" cy="768"/>
            </a:xfrm>
            <a:prstGeom prst="rect">
              <a:avLst/>
            </a:prstGeom>
            <a:solidFill>
              <a:schemeClr val="bg1"/>
            </a:solidFill>
            <a:ln w="9525">
              <a:solidFill>
                <a:schemeClr val="folHlink"/>
              </a:solidFill>
              <a:miter lim="800000"/>
              <a:headEnd/>
              <a:tailEnd/>
            </a:ln>
          </p:spPr>
          <p:txBody>
            <a:bodyPr wrap="none" anchor="ctr"/>
            <a:lstStyle/>
            <a:p>
              <a:endParaRPr lang="zh-CN" altLang="en-US"/>
            </a:p>
          </p:txBody>
        </p:sp>
        <p:grpSp>
          <p:nvGrpSpPr>
            <p:cNvPr id="7" name="Group 27"/>
            <p:cNvGrpSpPr>
              <a:grpSpLocks/>
            </p:cNvGrpSpPr>
            <p:nvPr/>
          </p:nvGrpSpPr>
          <p:grpSpPr bwMode="auto">
            <a:xfrm>
              <a:off x="4411" y="3509"/>
              <a:ext cx="699" cy="179"/>
              <a:chOff x="1640" y="3008"/>
              <a:chExt cx="792" cy="248"/>
            </a:xfrm>
          </p:grpSpPr>
          <p:sp>
            <p:nvSpPr>
              <p:cNvPr id="73740" name="Freeform 28"/>
              <p:cNvSpPr>
                <a:spLocks/>
              </p:cNvSpPr>
              <p:nvPr/>
            </p:nvSpPr>
            <p:spPr bwMode="auto">
              <a:xfrm>
                <a:off x="1640" y="3008"/>
                <a:ext cx="792" cy="184"/>
              </a:xfrm>
              <a:custGeom>
                <a:avLst/>
                <a:gdLst>
                  <a:gd name="T0" fmla="*/ 8 w 792"/>
                  <a:gd name="T1" fmla="*/ 136 h 184"/>
                  <a:gd name="T2" fmla="*/ 24 w 792"/>
                  <a:gd name="T3" fmla="*/ 0 h 184"/>
                  <a:gd name="T4" fmla="*/ 80 w 792"/>
                  <a:gd name="T5" fmla="*/ 120 h 184"/>
                  <a:gd name="T6" fmla="*/ 592 w 792"/>
                  <a:gd name="T7" fmla="*/ 24 h 184"/>
                  <a:gd name="T8" fmla="*/ 664 w 792"/>
                  <a:gd name="T9" fmla="*/ 72 h 184"/>
                  <a:gd name="T10" fmla="*/ 792 w 792"/>
                  <a:gd name="T11" fmla="*/ 120 h 184"/>
                  <a:gd name="T12" fmla="*/ 0 w 792"/>
                  <a:gd name="T13" fmla="*/ 184 h 184"/>
                  <a:gd name="T14" fmla="*/ 8 w 792"/>
                  <a:gd name="T15" fmla="*/ 136 h 184"/>
                  <a:gd name="T16" fmla="*/ 0 60000 65536"/>
                  <a:gd name="T17" fmla="*/ 0 60000 65536"/>
                  <a:gd name="T18" fmla="*/ 0 60000 65536"/>
                  <a:gd name="T19" fmla="*/ 0 60000 65536"/>
                  <a:gd name="T20" fmla="*/ 0 60000 65536"/>
                  <a:gd name="T21" fmla="*/ 0 60000 65536"/>
                  <a:gd name="T22" fmla="*/ 0 60000 65536"/>
                  <a:gd name="T23" fmla="*/ 0 60000 65536"/>
                  <a:gd name="T24" fmla="*/ 0 w 792"/>
                  <a:gd name="T25" fmla="*/ 0 h 184"/>
                  <a:gd name="T26" fmla="*/ 792 w 792"/>
                  <a:gd name="T27" fmla="*/ 184 h 1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2" h="184">
                    <a:moveTo>
                      <a:pt x="8" y="136"/>
                    </a:moveTo>
                    <a:lnTo>
                      <a:pt x="24" y="0"/>
                    </a:lnTo>
                    <a:lnTo>
                      <a:pt x="80" y="120"/>
                    </a:lnTo>
                    <a:lnTo>
                      <a:pt x="592" y="24"/>
                    </a:lnTo>
                    <a:lnTo>
                      <a:pt x="664" y="72"/>
                    </a:lnTo>
                    <a:lnTo>
                      <a:pt x="792" y="120"/>
                    </a:lnTo>
                    <a:lnTo>
                      <a:pt x="0" y="184"/>
                    </a:lnTo>
                    <a:lnTo>
                      <a:pt x="8" y="136"/>
                    </a:lnTo>
                    <a:close/>
                  </a:path>
                </a:pathLst>
              </a:custGeom>
              <a:solidFill>
                <a:schemeClr val="tx1"/>
              </a:solidFill>
              <a:ln w="9525">
                <a:solidFill>
                  <a:schemeClr val="tx1"/>
                </a:solidFill>
                <a:round/>
                <a:headEnd/>
                <a:tailEnd/>
              </a:ln>
            </p:spPr>
            <p:txBody>
              <a:bodyPr/>
              <a:lstStyle/>
              <a:p>
                <a:endParaRPr lang="zh-CN" altLang="en-US"/>
              </a:p>
            </p:txBody>
          </p:sp>
          <p:sp>
            <p:nvSpPr>
              <p:cNvPr id="73741" name="Freeform 29"/>
              <p:cNvSpPr>
                <a:spLocks/>
              </p:cNvSpPr>
              <p:nvPr/>
            </p:nvSpPr>
            <p:spPr bwMode="auto">
              <a:xfrm>
                <a:off x="1872" y="3128"/>
                <a:ext cx="392" cy="128"/>
              </a:xfrm>
              <a:custGeom>
                <a:avLst/>
                <a:gdLst>
                  <a:gd name="T0" fmla="*/ 144 w 392"/>
                  <a:gd name="T1" fmla="*/ 0 h 128"/>
                  <a:gd name="T2" fmla="*/ 0 w 392"/>
                  <a:gd name="T3" fmla="*/ 128 h 128"/>
                  <a:gd name="T4" fmla="*/ 104 w 392"/>
                  <a:gd name="T5" fmla="*/ 128 h 128"/>
                  <a:gd name="T6" fmla="*/ 392 w 392"/>
                  <a:gd name="T7" fmla="*/ 0 h 128"/>
                  <a:gd name="T8" fmla="*/ 144 w 392"/>
                  <a:gd name="T9" fmla="*/ 0 h 128"/>
                  <a:gd name="T10" fmla="*/ 0 60000 65536"/>
                  <a:gd name="T11" fmla="*/ 0 60000 65536"/>
                  <a:gd name="T12" fmla="*/ 0 60000 65536"/>
                  <a:gd name="T13" fmla="*/ 0 60000 65536"/>
                  <a:gd name="T14" fmla="*/ 0 60000 65536"/>
                  <a:gd name="T15" fmla="*/ 0 w 392"/>
                  <a:gd name="T16" fmla="*/ 0 h 128"/>
                  <a:gd name="T17" fmla="*/ 392 w 392"/>
                  <a:gd name="T18" fmla="*/ 128 h 128"/>
                </a:gdLst>
                <a:ahLst/>
                <a:cxnLst>
                  <a:cxn ang="T10">
                    <a:pos x="T0" y="T1"/>
                  </a:cxn>
                  <a:cxn ang="T11">
                    <a:pos x="T2" y="T3"/>
                  </a:cxn>
                  <a:cxn ang="T12">
                    <a:pos x="T4" y="T5"/>
                  </a:cxn>
                  <a:cxn ang="T13">
                    <a:pos x="T6" y="T7"/>
                  </a:cxn>
                  <a:cxn ang="T14">
                    <a:pos x="T8" y="T9"/>
                  </a:cxn>
                </a:cxnLst>
                <a:rect l="T15" t="T16" r="T17" b="T18"/>
                <a:pathLst>
                  <a:path w="392" h="128">
                    <a:moveTo>
                      <a:pt x="144" y="0"/>
                    </a:moveTo>
                    <a:lnTo>
                      <a:pt x="0" y="128"/>
                    </a:lnTo>
                    <a:lnTo>
                      <a:pt x="104" y="128"/>
                    </a:lnTo>
                    <a:lnTo>
                      <a:pt x="392" y="0"/>
                    </a:lnTo>
                    <a:lnTo>
                      <a:pt x="144" y="0"/>
                    </a:lnTo>
                    <a:close/>
                  </a:path>
                </a:pathLst>
              </a:custGeom>
              <a:solidFill>
                <a:schemeClr val="tx1"/>
              </a:solidFill>
              <a:ln w="9525">
                <a:solidFill>
                  <a:schemeClr val="tx1"/>
                </a:solidFill>
                <a:round/>
                <a:headEnd/>
                <a:tailEnd/>
              </a:ln>
            </p:spPr>
            <p:txBody>
              <a:bodyPr/>
              <a:lstStyle/>
              <a:p>
                <a:endParaRPr lang="zh-CN" altLang="en-US"/>
              </a:p>
            </p:txBody>
          </p:sp>
        </p:grpSp>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a:xfrm>
            <a:off x="395288" y="836613"/>
            <a:ext cx="8440737" cy="5151437"/>
          </a:xfrm>
          <a:noFill/>
        </p:spPr>
        <p:txBody>
          <a:bodyPr/>
          <a:lstStyle/>
          <a:p>
            <a:pPr eaLnBrk="1" hangingPunct="1">
              <a:spcAft>
                <a:spcPct val="50000"/>
              </a:spcAft>
              <a:buFontTx/>
              <a:buNone/>
            </a:pPr>
            <a:r>
              <a:rPr lang="zh-CN" altLang="en-US" sz="3200" smtClean="0">
                <a:solidFill>
                  <a:srgbClr val="000066"/>
                </a:solidFill>
                <a:latin typeface="Times New Roman" pitchFamily="18" charset="0"/>
                <a:ea typeface="黑体" pitchFamily="49" charset="-122"/>
              </a:rPr>
              <a:t>几种常用的基于</a:t>
            </a:r>
            <a:r>
              <a:rPr lang="zh-CN" altLang="en-US" sz="3200" smtClean="0">
                <a:solidFill>
                  <a:srgbClr val="000066"/>
                </a:solidFill>
                <a:latin typeface="仿宋_GB2312" pitchFamily="49" charset="-122"/>
                <a:ea typeface="黑体" pitchFamily="49" charset="-122"/>
              </a:rPr>
              <a:t>阈值分割的检测方法：</a:t>
            </a:r>
            <a:endParaRPr lang="zh-CN" altLang="en-US" sz="3200" b="1" smtClean="0">
              <a:solidFill>
                <a:srgbClr val="000066"/>
              </a:solidFill>
              <a:latin typeface="Times New Roman" pitchFamily="18" charset="0"/>
              <a:ea typeface="仿宋_GB2312" pitchFamily="49" charset="-122"/>
            </a:endParaRPr>
          </a:p>
          <a:p>
            <a:pPr lvl="1" eaLnBrk="1" hangingPunct="1">
              <a:buSzPct val="50000"/>
              <a:buFontTx/>
              <a:buBlip>
                <a:blip r:embed="rId2"/>
              </a:buBlip>
            </a:pPr>
            <a:r>
              <a:rPr lang="zh-CN" altLang="en-US" sz="2800" smtClean="0">
                <a:latin typeface="Times New Roman" pitchFamily="18" charset="0"/>
                <a:ea typeface="黑体" pitchFamily="49" charset="-122"/>
              </a:rPr>
              <a:t>直方图分割法</a:t>
            </a:r>
          </a:p>
          <a:p>
            <a:pPr lvl="1" eaLnBrk="1" hangingPunct="1">
              <a:buSzPct val="50000"/>
              <a:buFontTx/>
              <a:buBlip>
                <a:blip r:embed="rId2"/>
              </a:buBlip>
            </a:pPr>
            <a:r>
              <a:rPr lang="zh-CN" altLang="en-US" sz="2800" smtClean="0">
                <a:latin typeface="Times New Roman" pitchFamily="18" charset="0"/>
                <a:ea typeface="黑体" pitchFamily="49" charset="-122"/>
              </a:rPr>
              <a:t>基于灰度期望值的阈值分割</a:t>
            </a:r>
          </a:p>
          <a:p>
            <a:pPr lvl="1" eaLnBrk="1" hangingPunct="1">
              <a:buSzPct val="50000"/>
              <a:buFontTx/>
              <a:buBlip>
                <a:blip r:embed="rId2"/>
              </a:buBlip>
            </a:pPr>
            <a:r>
              <a:rPr lang="zh-CN" altLang="en-US" sz="2800" smtClean="0">
                <a:latin typeface="Times New Roman" pitchFamily="18" charset="0"/>
                <a:ea typeface="黑体" pitchFamily="49" charset="-122"/>
              </a:rPr>
              <a:t>最大类间方差阈值分割</a:t>
            </a:r>
          </a:p>
          <a:p>
            <a:pPr lvl="1" eaLnBrk="1" hangingPunct="1">
              <a:buSzPct val="50000"/>
              <a:buFontTx/>
              <a:buBlip>
                <a:blip r:embed="rId2"/>
              </a:buBlip>
            </a:pPr>
            <a:r>
              <a:rPr lang="zh-CN" altLang="en-US" sz="2800" smtClean="0">
                <a:latin typeface="Times New Roman" pitchFamily="18" charset="0"/>
                <a:ea typeface="黑体" pitchFamily="49" charset="-122"/>
              </a:rPr>
              <a:t>循环分割方法</a:t>
            </a:r>
          </a:p>
          <a:p>
            <a:pPr lvl="1" eaLnBrk="1" hangingPunct="1">
              <a:buSzPct val="50000"/>
              <a:buFontTx/>
              <a:buBlip>
                <a:blip r:embed="rId2"/>
              </a:buBlip>
            </a:pPr>
            <a:r>
              <a:rPr lang="zh-CN" altLang="en-US" sz="2800" smtClean="0">
                <a:latin typeface="Times New Roman" pitchFamily="18" charset="0"/>
                <a:ea typeface="黑体" pitchFamily="49" charset="-122"/>
              </a:rPr>
              <a:t>最大熵阈值分割</a:t>
            </a:r>
          </a:p>
          <a:p>
            <a:pPr lvl="1" eaLnBrk="1" hangingPunct="1">
              <a:buSzPct val="50000"/>
              <a:buFontTx/>
              <a:buBlip>
                <a:blip r:embed="rId2"/>
              </a:buBlip>
            </a:pPr>
            <a:r>
              <a:rPr lang="zh-CN" altLang="en-US" sz="2800" smtClean="0">
                <a:latin typeface="Times New Roman" pitchFamily="18" charset="0"/>
                <a:ea typeface="黑体" pitchFamily="49" charset="-122"/>
              </a:rPr>
              <a:t>基于模糊隶属度的阈值分割</a:t>
            </a:r>
          </a:p>
          <a:p>
            <a:pPr lvl="1" eaLnBrk="1" hangingPunct="1">
              <a:buSzPct val="50000"/>
              <a:buFontTx/>
              <a:buBlip>
                <a:blip r:embed="rId2"/>
              </a:buBlip>
            </a:pPr>
            <a:r>
              <a:rPr lang="en-US" altLang="zh-CN" sz="2400" smtClean="0">
                <a:latin typeface="Times New Roman" pitchFamily="18" charset="0"/>
                <a:ea typeface="黑体" pitchFamily="49" charset="-122"/>
              </a:rPr>
              <a:t>…………</a:t>
            </a:r>
          </a:p>
          <a:p>
            <a:pPr eaLnBrk="1" hangingPunct="1">
              <a:buSzPct val="50000"/>
              <a:buFontTx/>
              <a:buBlip>
                <a:blip r:embed="rId2"/>
              </a:buBlip>
            </a:pPr>
            <a:endParaRPr lang="en-US" altLang="zh-CN" sz="2400" smtClean="0">
              <a:latin typeface="Times New Roman" pitchFamily="18" charset="0"/>
              <a:ea typeface="黑体"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a:xfrm>
            <a:off x="468313" y="549275"/>
            <a:ext cx="8448675" cy="641350"/>
          </a:xfrm>
        </p:spPr>
        <p:txBody>
          <a:bodyPr/>
          <a:lstStyle/>
          <a:p>
            <a:pPr eaLnBrk="1" hangingPunct="1">
              <a:defRPr/>
            </a:pPr>
            <a:r>
              <a:rPr lang="zh-CN" altLang="en-US" sz="3600" smtClean="0">
                <a:solidFill>
                  <a:srgbClr val="800000"/>
                </a:solidFill>
                <a:latin typeface="Times New Roman" pitchFamily="18" charset="0"/>
                <a:ea typeface="黑体" pitchFamily="49" charset="-122"/>
              </a:rPr>
              <a:t>各种阈值分割方法的分割结果</a:t>
            </a:r>
          </a:p>
        </p:txBody>
      </p:sp>
      <p:graphicFrame>
        <p:nvGraphicFramePr>
          <p:cNvPr id="2050" name="Object 3"/>
          <p:cNvGraphicFramePr>
            <a:graphicFrameLocks noChangeAspect="1"/>
          </p:cNvGraphicFramePr>
          <p:nvPr/>
        </p:nvGraphicFramePr>
        <p:xfrm>
          <a:off x="1403350" y="1196975"/>
          <a:ext cx="2159000" cy="2159000"/>
        </p:xfrm>
        <a:graphic>
          <a:graphicData uri="http://schemas.openxmlformats.org/presentationml/2006/ole">
            <p:oleObj spid="_x0000_s180226" name="位图图像" r:id="rId3" imgW="2629267" imgH="2629267" progId="Paint.Picture">
              <p:embed/>
            </p:oleObj>
          </a:graphicData>
        </a:graphic>
      </p:graphicFrame>
      <p:graphicFrame>
        <p:nvGraphicFramePr>
          <p:cNvPr id="2051" name="Object 4"/>
          <p:cNvGraphicFramePr>
            <a:graphicFrameLocks noChangeAspect="1"/>
          </p:cNvGraphicFramePr>
          <p:nvPr/>
        </p:nvGraphicFramePr>
        <p:xfrm>
          <a:off x="5076825" y="1196975"/>
          <a:ext cx="2159000" cy="2159000"/>
        </p:xfrm>
        <a:graphic>
          <a:graphicData uri="http://schemas.openxmlformats.org/presentationml/2006/ole">
            <p:oleObj spid="_x0000_s180227" name="位图图像" r:id="rId4" imgW="2629267" imgH="2629267" progId="Paint.Picture">
              <p:embed/>
            </p:oleObj>
          </a:graphicData>
        </a:graphic>
      </p:graphicFrame>
      <p:graphicFrame>
        <p:nvGraphicFramePr>
          <p:cNvPr id="2052" name="Object 5"/>
          <p:cNvGraphicFramePr>
            <a:graphicFrameLocks noChangeAspect="1"/>
          </p:cNvGraphicFramePr>
          <p:nvPr/>
        </p:nvGraphicFramePr>
        <p:xfrm>
          <a:off x="3525838" y="3986213"/>
          <a:ext cx="2159000" cy="2159000"/>
        </p:xfrm>
        <a:graphic>
          <a:graphicData uri="http://schemas.openxmlformats.org/presentationml/2006/ole">
            <p:oleObj spid="_x0000_s180228" name="位图图像" r:id="rId5" imgW="2629267" imgH="2629267" progId="Paint.Picture">
              <p:embed/>
            </p:oleObj>
          </a:graphicData>
        </a:graphic>
      </p:graphicFrame>
      <p:graphicFrame>
        <p:nvGraphicFramePr>
          <p:cNvPr id="2053" name="Object 6"/>
          <p:cNvGraphicFramePr>
            <a:graphicFrameLocks noChangeAspect="1"/>
          </p:cNvGraphicFramePr>
          <p:nvPr/>
        </p:nvGraphicFramePr>
        <p:xfrm>
          <a:off x="369888" y="3927475"/>
          <a:ext cx="2159000" cy="2159000"/>
        </p:xfrm>
        <a:graphic>
          <a:graphicData uri="http://schemas.openxmlformats.org/presentationml/2006/ole">
            <p:oleObj spid="_x0000_s180229" name="位图图像" r:id="rId6" imgW="2629267" imgH="2629267" progId="Paint.Picture">
              <p:embed/>
            </p:oleObj>
          </a:graphicData>
        </a:graphic>
      </p:graphicFrame>
      <p:sp>
        <p:nvSpPr>
          <p:cNvPr id="2055" name="Text Box 7"/>
          <p:cNvSpPr txBox="1">
            <a:spLocks noChangeArrowheads="1"/>
          </p:cNvSpPr>
          <p:nvPr/>
        </p:nvSpPr>
        <p:spPr bwMode="auto">
          <a:xfrm>
            <a:off x="755650" y="3357563"/>
            <a:ext cx="7620000" cy="457200"/>
          </a:xfrm>
          <a:prstGeom prst="rect">
            <a:avLst/>
          </a:prstGeom>
          <a:noFill/>
          <a:ln w="9525">
            <a:noFill/>
            <a:miter lim="800000"/>
            <a:headEnd/>
            <a:tailEnd/>
          </a:ln>
        </p:spPr>
        <p:txBody>
          <a:bodyPr>
            <a:spAutoFit/>
          </a:bodyPr>
          <a:lstStyle/>
          <a:p>
            <a:pPr latinLnBrk="0">
              <a:spcBef>
                <a:spcPct val="50000"/>
              </a:spcBef>
            </a:pPr>
            <a:r>
              <a:rPr lang="en-US" altLang="zh-CN" sz="2400"/>
              <a:t>       </a:t>
            </a:r>
            <a:r>
              <a:rPr lang="zh-CN" altLang="en-US" sz="2400"/>
              <a:t>原始图                 灰度期望方法</a:t>
            </a:r>
          </a:p>
        </p:txBody>
      </p:sp>
      <p:sp>
        <p:nvSpPr>
          <p:cNvPr id="2056" name="Text Box 8"/>
          <p:cNvSpPr txBox="1">
            <a:spLocks noChangeArrowheads="1"/>
          </p:cNvSpPr>
          <p:nvPr/>
        </p:nvSpPr>
        <p:spPr bwMode="auto">
          <a:xfrm>
            <a:off x="249238" y="6188075"/>
            <a:ext cx="8894762" cy="457200"/>
          </a:xfrm>
          <a:prstGeom prst="rect">
            <a:avLst/>
          </a:prstGeom>
          <a:noFill/>
          <a:ln w="9525" algn="ctr">
            <a:noFill/>
            <a:miter lim="800000"/>
            <a:headEnd/>
            <a:tailEnd/>
          </a:ln>
        </p:spPr>
        <p:txBody>
          <a:bodyPr>
            <a:spAutoFit/>
          </a:bodyPr>
          <a:lstStyle/>
          <a:p>
            <a:pPr latinLnBrk="0">
              <a:spcBef>
                <a:spcPct val="50000"/>
              </a:spcBef>
            </a:pPr>
            <a:r>
              <a:rPr lang="en-US" altLang="zh-CN" sz="2400"/>
              <a:t> </a:t>
            </a:r>
            <a:r>
              <a:rPr lang="zh-CN" altLang="en-US" sz="2400"/>
              <a:t>类间方差方法          最大熵方法        循环分割方法</a:t>
            </a:r>
          </a:p>
        </p:txBody>
      </p:sp>
      <p:pic>
        <p:nvPicPr>
          <p:cNvPr id="2057" name="Picture 9" descr="tank2"/>
          <p:cNvPicPr>
            <a:picLocks noChangeAspect="1" noChangeArrowheads="1"/>
          </p:cNvPicPr>
          <p:nvPr/>
        </p:nvPicPr>
        <p:blipFill>
          <a:blip r:embed="rId7" cstate="print"/>
          <a:srcRect/>
          <a:stretch>
            <a:fillRect/>
          </a:stretch>
        </p:blipFill>
        <p:spPr bwMode="auto">
          <a:xfrm>
            <a:off x="6378575" y="3965575"/>
            <a:ext cx="2203450" cy="220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body" sz="half" idx="1"/>
          </p:nvPr>
        </p:nvSpPr>
        <p:spPr>
          <a:xfrm>
            <a:off x="179388" y="1484313"/>
            <a:ext cx="8756650" cy="2486025"/>
          </a:xfrm>
        </p:spPr>
        <p:txBody>
          <a:bodyPr/>
          <a:lstStyle/>
          <a:p>
            <a:pPr algn="just" eaLnBrk="1" hangingPunct="1">
              <a:lnSpc>
                <a:spcPct val="110000"/>
              </a:lnSpc>
              <a:buFontTx/>
              <a:buNone/>
            </a:pPr>
            <a:r>
              <a:rPr lang="en-US" altLang="zh-CN" sz="2400" smtClean="0">
                <a:latin typeface="黑体" pitchFamily="49" charset="-122"/>
                <a:ea typeface="黑体" pitchFamily="49" charset="-122"/>
              </a:rPr>
              <a:t>       </a:t>
            </a:r>
            <a:r>
              <a:rPr lang="zh-CN" altLang="en-US" sz="2400" smtClean="0">
                <a:latin typeface="黑体" pitchFamily="49" charset="-122"/>
                <a:ea typeface="黑体" pitchFamily="49" charset="-122"/>
              </a:rPr>
              <a:t>基于图像边缘信息的分割方法是最容易</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也是最常用的一类图像分割方法，边缘标示出图像的</a:t>
            </a:r>
            <a:r>
              <a:rPr lang="zh-CN" altLang="en-US" sz="2400" smtClean="0">
                <a:solidFill>
                  <a:srgbClr val="CC0066"/>
                </a:solidFill>
                <a:latin typeface="黑体" pitchFamily="49" charset="-122"/>
                <a:ea typeface="黑体" pitchFamily="49" charset="-122"/>
              </a:rPr>
              <a:t>灰度</a:t>
            </a:r>
            <a:r>
              <a:rPr lang="zh-CN" altLang="en-US" sz="2400" smtClean="0">
                <a:latin typeface="黑体" pitchFamily="49" charset="-122"/>
                <a:ea typeface="黑体" pitchFamily="49" charset="-122"/>
              </a:rPr>
              <a:t>、</a:t>
            </a:r>
            <a:r>
              <a:rPr lang="zh-CN" altLang="en-US" sz="2400" smtClean="0">
                <a:solidFill>
                  <a:srgbClr val="CC0066"/>
                </a:solidFill>
                <a:latin typeface="黑体" pitchFamily="49" charset="-122"/>
                <a:ea typeface="黑体" pitchFamily="49" charset="-122"/>
              </a:rPr>
              <a:t>纹理</a:t>
            </a:r>
            <a:r>
              <a:rPr lang="zh-CN" altLang="en-US" sz="2400" smtClean="0">
                <a:latin typeface="黑体" pitchFamily="49" charset="-122"/>
                <a:ea typeface="黑体" pitchFamily="49" charset="-122"/>
              </a:rPr>
              <a:t>、</a:t>
            </a:r>
            <a:r>
              <a:rPr lang="zh-CN" altLang="en-US" sz="2400" smtClean="0">
                <a:solidFill>
                  <a:srgbClr val="CC0066"/>
                </a:solidFill>
                <a:latin typeface="黑体" pitchFamily="49" charset="-122"/>
                <a:ea typeface="黑体" pitchFamily="49" charset="-122"/>
              </a:rPr>
              <a:t>颜色</a:t>
            </a:r>
            <a:r>
              <a:rPr lang="zh-CN" altLang="en-US" sz="2400" smtClean="0">
                <a:latin typeface="黑体" pitchFamily="49" charset="-122"/>
                <a:ea typeface="黑体" pitchFamily="49" charset="-122"/>
              </a:rPr>
              <a:t>等不连续的地方。下图是基于边缘的图像分割方法的检测结果：</a:t>
            </a:r>
          </a:p>
          <a:p>
            <a:pPr eaLnBrk="1" hangingPunct="1">
              <a:lnSpc>
                <a:spcPct val="110000"/>
              </a:lnSpc>
              <a:buFontTx/>
              <a:buNone/>
            </a:pPr>
            <a:r>
              <a:rPr lang="zh-CN" altLang="en-US" sz="2400" smtClean="0">
                <a:latin typeface="黑体" pitchFamily="49" charset="-122"/>
                <a:ea typeface="黑体" pitchFamily="49" charset="-122"/>
              </a:rPr>
              <a:t>  边缘检测的结果常常不能当作图像分割的结果，必须进一步处理，将边缘点沿着边界</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轮廓</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连起来。</a:t>
            </a:r>
          </a:p>
        </p:txBody>
      </p:sp>
      <p:pic>
        <p:nvPicPr>
          <p:cNvPr id="3076" name="Picture 3"/>
          <p:cNvPicPr>
            <a:picLocks noChangeAspect="1" noChangeArrowheads="1"/>
          </p:cNvPicPr>
          <p:nvPr>
            <p:ph sz="quarter" idx="2"/>
          </p:nvPr>
        </p:nvPicPr>
        <p:blipFill>
          <a:blip r:embed="rId3" cstate="print"/>
          <a:srcRect l="21532" t="7629" r="17796" b="10899"/>
          <a:stretch>
            <a:fillRect/>
          </a:stretch>
        </p:blipFill>
        <p:spPr>
          <a:xfrm>
            <a:off x="1189038" y="4227513"/>
            <a:ext cx="2408237" cy="2241550"/>
          </a:xfrm>
          <a:noFill/>
        </p:spPr>
      </p:pic>
      <p:graphicFrame>
        <p:nvGraphicFramePr>
          <p:cNvPr id="3074" name="Object 4"/>
          <p:cNvGraphicFramePr>
            <a:graphicFrameLocks noChangeAspect="1"/>
          </p:cNvGraphicFramePr>
          <p:nvPr>
            <p:ph sz="quarter" idx="3"/>
          </p:nvPr>
        </p:nvGraphicFramePr>
        <p:xfrm>
          <a:off x="4497388" y="4237038"/>
          <a:ext cx="2406650" cy="2200275"/>
        </p:xfrm>
        <a:graphic>
          <a:graphicData uri="http://schemas.openxmlformats.org/presentationml/2006/ole">
            <p:oleObj spid="_x0000_s181250" name="位图图像" r:id="rId4" imgW="2523810" imgH="2553056" progId="Paint.Picture">
              <p:embed/>
            </p:oleObj>
          </a:graphicData>
        </a:graphic>
      </p:graphicFrame>
      <p:sp>
        <p:nvSpPr>
          <p:cNvPr id="3077" name="AutoShape 5"/>
          <p:cNvSpPr>
            <a:spLocks noChangeArrowheads="1"/>
          </p:cNvSpPr>
          <p:nvPr/>
        </p:nvSpPr>
        <p:spPr bwMode="auto">
          <a:xfrm>
            <a:off x="7480300" y="4127500"/>
            <a:ext cx="914400" cy="469900"/>
          </a:xfrm>
          <a:prstGeom prst="wedgeRectCallout">
            <a:avLst>
              <a:gd name="adj1" fmla="val -153472"/>
              <a:gd name="adj2" fmla="val 43583"/>
            </a:avLst>
          </a:prstGeom>
          <a:noFill/>
          <a:ln w="12700" cap="sq">
            <a:solidFill>
              <a:schemeClr val="tx1"/>
            </a:solidFill>
            <a:miter lim="800000"/>
            <a:headEnd type="none" w="sm" len="sm"/>
            <a:tailEnd type="none" w="sm" len="sm"/>
          </a:ln>
        </p:spPr>
        <p:txBody>
          <a:bodyPr/>
          <a:lstStyle/>
          <a:p>
            <a:pPr algn="ctr" latinLnBrk="0"/>
            <a:r>
              <a:rPr lang="zh-CN" altLang="en-US" sz="2000" b="1">
                <a:solidFill>
                  <a:srgbClr val="CC0066"/>
                </a:solidFill>
                <a:latin typeface="Times New Roman" pitchFamily="18" charset="0"/>
                <a:ea typeface="宋体" pitchFamily="2" charset="-122"/>
              </a:rPr>
              <a:t>噪声</a:t>
            </a:r>
          </a:p>
        </p:txBody>
      </p:sp>
      <p:sp>
        <p:nvSpPr>
          <p:cNvPr id="3078" name="AutoShape 6"/>
          <p:cNvSpPr>
            <a:spLocks noChangeArrowheads="1"/>
          </p:cNvSpPr>
          <p:nvPr/>
        </p:nvSpPr>
        <p:spPr bwMode="auto">
          <a:xfrm>
            <a:off x="7727950" y="5105400"/>
            <a:ext cx="914400" cy="431800"/>
          </a:xfrm>
          <a:prstGeom prst="wedgeRectCallout">
            <a:avLst>
              <a:gd name="adj1" fmla="val -280556"/>
              <a:gd name="adj2" fmla="val -70222"/>
            </a:avLst>
          </a:prstGeom>
          <a:noFill/>
          <a:ln w="12700" cap="sq">
            <a:solidFill>
              <a:schemeClr val="tx1"/>
            </a:solidFill>
            <a:miter lim="800000"/>
            <a:headEnd type="none" w="sm" len="sm"/>
            <a:tailEnd type="none" w="sm" len="sm"/>
          </a:ln>
        </p:spPr>
        <p:txBody>
          <a:bodyPr/>
          <a:lstStyle/>
          <a:p>
            <a:pPr algn="ctr" latinLnBrk="0"/>
            <a:r>
              <a:rPr lang="zh-CN" altLang="en-US" sz="2000" b="1">
                <a:solidFill>
                  <a:srgbClr val="CC0066"/>
                </a:solidFill>
                <a:latin typeface="Times New Roman" pitchFamily="18" charset="0"/>
                <a:ea typeface="宋体" pitchFamily="2" charset="-122"/>
              </a:rPr>
              <a:t>断线</a:t>
            </a:r>
          </a:p>
        </p:txBody>
      </p:sp>
      <p:sp>
        <p:nvSpPr>
          <p:cNvPr id="3079" name="Rectangle 7"/>
          <p:cNvSpPr>
            <a:spLocks noGrp="1" noChangeArrowheads="1"/>
          </p:cNvSpPr>
          <p:nvPr>
            <p:ph type="title"/>
          </p:nvPr>
        </p:nvSpPr>
        <p:spPr>
          <a:xfrm>
            <a:off x="539750" y="692150"/>
            <a:ext cx="6767513" cy="579438"/>
          </a:xfrm>
        </p:spPr>
        <p:txBody>
          <a:bodyPr anchor="b">
            <a:spAutoFit/>
          </a:bodyPr>
          <a:lstStyle/>
          <a:p>
            <a:pPr eaLnBrk="1" hangingPunct="1">
              <a:buFontTx/>
              <a:buBlip>
                <a:blip r:embed="rId5"/>
              </a:buBlip>
              <a:defRPr/>
            </a:pPr>
            <a:r>
              <a:rPr lang="en-US" altLang="zh-CN" sz="3200" smtClean="0">
                <a:solidFill>
                  <a:srgbClr val="000066"/>
                </a:solidFill>
                <a:latin typeface="黑体" pitchFamily="49" charset="-122"/>
                <a:ea typeface="黑体" pitchFamily="49" charset="-122"/>
              </a:rPr>
              <a:t> </a:t>
            </a:r>
            <a:r>
              <a:rPr lang="zh-CN" altLang="en-US" sz="3200" smtClean="0">
                <a:solidFill>
                  <a:srgbClr val="000066"/>
                </a:solidFill>
                <a:latin typeface="黑体" pitchFamily="49" charset="-122"/>
                <a:ea typeface="黑体" pitchFamily="49" charset="-122"/>
              </a:rPr>
              <a:t>基于边缘图像分割的目标检测方法</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23850" y="692150"/>
            <a:ext cx="7961313" cy="641350"/>
          </a:xfrm>
        </p:spPr>
        <p:txBody>
          <a:bodyPr/>
          <a:lstStyle/>
          <a:p>
            <a:pPr eaLnBrk="1" hangingPunct="1"/>
            <a:r>
              <a:rPr lang="zh-CN" altLang="en-US" sz="3600" smtClean="0">
                <a:solidFill>
                  <a:schemeClr val="tx1"/>
                </a:solidFill>
                <a:latin typeface="黑体" pitchFamily="49" charset="-122"/>
                <a:ea typeface="黑体" pitchFamily="49" charset="-122"/>
              </a:rPr>
              <a:t>几种常用的边缘检测方法</a:t>
            </a:r>
          </a:p>
        </p:txBody>
      </p:sp>
      <p:sp>
        <p:nvSpPr>
          <p:cNvPr id="4100" name="Rectangle 3"/>
          <p:cNvSpPr>
            <a:spLocks noGrp="1" noChangeArrowheads="1"/>
          </p:cNvSpPr>
          <p:nvPr>
            <p:ph type="body" idx="1"/>
          </p:nvPr>
        </p:nvSpPr>
        <p:spPr>
          <a:xfrm>
            <a:off x="423863" y="1463675"/>
            <a:ext cx="7956550" cy="3862388"/>
          </a:xfrm>
          <a:noFill/>
        </p:spPr>
        <p:txBody>
          <a:bodyPr/>
          <a:lstStyle/>
          <a:p>
            <a:pPr eaLnBrk="1" hangingPunct="1">
              <a:lnSpc>
                <a:spcPct val="120000"/>
              </a:lnSpc>
              <a:buClr>
                <a:srgbClr val="CC0066"/>
              </a:buClr>
              <a:buSzPct val="90000"/>
              <a:buFont typeface="Wingdings" pitchFamily="2" charset="2"/>
              <a:buChar char="v"/>
            </a:pPr>
            <a:r>
              <a:rPr lang="en-US" altLang="zh-CN" sz="2400" smtClean="0">
                <a:latin typeface="黑体" pitchFamily="49" charset="-122"/>
                <a:ea typeface="黑体" pitchFamily="49" charset="-122"/>
              </a:rPr>
              <a:t>Robert</a:t>
            </a:r>
            <a:r>
              <a:rPr lang="zh-CN" altLang="en-US" sz="2400" smtClean="0">
                <a:latin typeface="黑体" pitchFamily="49" charset="-122"/>
                <a:ea typeface="黑体" pitchFamily="49" charset="-122"/>
              </a:rPr>
              <a:t>边缘检测算子</a:t>
            </a:r>
          </a:p>
          <a:p>
            <a:pPr eaLnBrk="1" hangingPunct="1">
              <a:lnSpc>
                <a:spcPct val="120000"/>
              </a:lnSpc>
              <a:buClr>
                <a:srgbClr val="CC0066"/>
              </a:buClr>
              <a:buSzPct val="90000"/>
              <a:buFont typeface="Wingdings" pitchFamily="2" charset="2"/>
              <a:buChar char="v"/>
            </a:pPr>
            <a:r>
              <a:rPr lang="en-US" altLang="zh-CN" sz="2400" smtClean="0">
                <a:latin typeface="黑体" pitchFamily="49" charset="-122"/>
                <a:ea typeface="黑体" pitchFamily="49" charset="-122"/>
              </a:rPr>
              <a:t>Prewitt</a:t>
            </a:r>
            <a:r>
              <a:rPr lang="zh-CN" altLang="en-US" sz="2400" smtClean="0">
                <a:latin typeface="黑体" pitchFamily="49" charset="-122"/>
                <a:ea typeface="黑体" pitchFamily="49" charset="-122"/>
              </a:rPr>
              <a:t>边缘检测算子</a:t>
            </a:r>
          </a:p>
          <a:p>
            <a:pPr eaLnBrk="1" hangingPunct="1">
              <a:lnSpc>
                <a:spcPct val="120000"/>
              </a:lnSpc>
              <a:buClr>
                <a:srgbClr val="CC0066"/>
              </a:buClr>
              <a:buSzPct val="90000"/>
              <a:buFont typeface="Wingdings" pitchFamily="2" charset="2"/>
              <a:buChar char="v"/>
            </a:pPr>
            <a:r>
              <a:rPr lang="en-US" altLang="zh-CN" sz="2400" smtClean="0">
                <a:latin typeface="黑体" pitchFamily="49" charset="-122"/>
                <a:ea typeface="黑体" pitchFamily="49" charset="-122"/>
              </a:rPr>
              <a:t>Sobel</a:t>
            </a:r>
            <a:r>
              <a:rPr lang="zh-CN" altLang="en-US" sz="2400" smtClean="0">
                <a:latin typeface="黑体" pitchFamily="49" charset="-122"/>
                <a:ea typeface="黑体" pitchFamily="49" charset="-122"/>
              </a:rPr>
              <a:t>边缘检测算子</a:t>
            </a:r>
          </a:p>
          <a:p>
            <a:pPr eaLnBrk="1" hangingPunct="1">
              <a:lnSpc>
                <a:spcPct val="120000"/>
              </a:lnSpc>
              <a:buClr>
                <a:srgbClr val="CC0066"/>
              </a:buClr>
              <a:buSzPct val="90000"/>
              <a:buFont typeface="Wingdings" pitchFamily="2" charset="2"/>
              <a:buChar char="v"/>
            </a:pPr>
            <a:r>
              <a:rPr lang="en-US" altLang="zh-CN" sz="2400" smtClean="0">
                <a:latin typeface="黑体" pitchFamily="49" charset="-122"/>
                <a:ea typeface="黑体" pitchFamily="49" charset="-122"/>
              </a:rPr>
              <a:t>Laplacian</a:t>
            </a:r>
            <a:r>
              <a:rPr lang="zh-CN" altLang="en-US" sz="2400" smtClean="0">
                <a:latin typeface="黑体" pitchFamily="49" charset="-122"/>
                <a:ea typeface="黑体" pitchFamily="49" charset="-122"/>
              </a:rPr>
              <a:t>边缘检测算子</a:t>
            </a:r>
          </a:p>
          <a:p>
            <a:pPr eaLnBrk="1" hangingPunct="1">
              <a:lnSpc>
                <a:spcPct val="120000"/>
              </a:lnSpc>
              <a:buClr>
                <a:srgbClr val="CC0066"/>
              </a:buClr>
              <a:buSzPct val="90000"/>
              <a:buFont typeface="Wingdings" pitchFamily="2" charset="2"/>
              <a:buChar char="v"/>
            </a:pPr>
            <a:r>
              <a:rPr lang="en-US" altLang="zh-CN" sz="2400" smtClean="0">
                <a:latin typeface="黑体" pitchFamily="49" charset="-122"/>
                <a:ea typeface="黑体" pitchFamily="49" charset="-122"/>
              </a:rPr>
              <a:t>LoG</a:t>
            </a:r>
            <a:r>
              <a:rPr lang="zh-CN" altLang="en-US" sz="2400" smtClean="0">
                <a:latin typeface="黑体" pitchFamily="49" charset="-122"/>
                <a:ea typeface="黑体" pitchFamily="49" charset="-122"/>
              </a:rPr>
              <a:t>边缘检测算子（ 也叫做</a:t>
            </a:r>
            <a:r>
              <a:rPr lang="en-US" altLang="zh-CN" sz="2400" smtClean="0">
                <a:latin typeface="黑体" pitchFamily="49" charset="-122"/>
                <a:ea typeface="黑体" pitchFamily="49" charset="-122"/>
              </a:rPr>
              <a:t>Gauss-Laplacian</a:t>
            </a:r>
            <a:r>
              <a:rPr lang="zh-CN" altLang="en-US" sz="2400" smtClean="0">
                <a:latin typeface="黑体" pitchFamily="49" charset="-122"/>
                <a:ea typeface="黑体" pitchFamily="49" charset="-122"/>
              </a:rPr>
              <a:t>算子 ）</a:t>
            </a:r>
          </a:p>
          <a:p>
            <a:pPr eaLnBrk="1" hangingPunct="1">
              <a:lnSpc>
                <a:spcPct val="120000"/>
              </a:lnSpc>
              <a:buClr>
                <a:srgbClr val="CC0066"/>
              </a:buClr>
              <a:buSzPct val="90000"/>
              <a:buFont typeface="Wingdings" pitchFamily="2" charset="2"/>
              <a:buChar char="v"/>
            </a:pPr>
            <a:r>
              <a:rPr lang="en-US" altLang="zh-CN" sz="2400" smtClean="0">
                <a:latin typeface="黑体" pitchFamily="49" charset="-122"/>
                <a:ea typeface="黑体" pitchFamily="49" charset="-122"/>
              </a:rPr>
              <a:t>Canny</a:t>
            </a:r>
            <a:r>
              <a:rPr lang="zh-CN" altLang="en-US" sz="2400" smtClean="0">
                <a:latin typeface="黑体" pitchFamily="49" charset="-122"/>
                <a:ea typeface="黑体" pitchFamily="49" charset="-122"/>
              </a:rPr>
              <a:t>边缘检测算子</a:t>
            </a:r>
          </a:p>
          <a:p>
            <a:pPr eaLnBrk="1" hangingPunct="1">
              <a:lnSpc>
                <a:spcPct val="120000"/>
              </a:lnSpc>
              <a:buClr>
                <a:srgbClr val="CC0066"/>
              </a:buClr>
              <a:buSzPct val="90000"/>
              <a:buFont typeface="Wingdings" pitchFamily="2" charset="2"/>
              <a:buChar char="v"/>
            </a:pPr>
            <a:r>
              <a:rPr lang="zh-CN" altLang="en-US" sz="2400" smtClean="0">
                <a:latin typeface="黑体" pitchFamily="49" charset="-122"/>
                <a:ea typeface="黑体" pitchFamily="49" charset="-122"/>
              </a:rPr>
              <a:t>改进</a:t>
            </a:r>
            <a:r>
              <a:rPr lang="en-US" altLang="zh-CN" sz="2400" smtClean="0">
                <a:latin typeface="黑体" pitchFamily="49" charset="-122"/>
                <a:ea typeface="黑体" pitchFamily="49" charset="-122"/>
              </a:rPr>
              <a:t>Sobel</a:t>
            </a:r>
            <a:r>
              <a:rPr lang="zh-CN" altLang="en-US" sz="2400" smtClean="0">
                <a:latin typeface="黑体" pitchFamily="49" charset="-122"/>
                <a:ea typeface="黑体" pitchFamily="49" charset="-122"/>
              </a:rPr>
              <a:t>边缘检测算子</a:t>
            </a:r>
          </a:p>
        </p:txBody>
      </p:sp>
      <p:graphicFrame>
        <p:nvGraphicFramePr>
          <p:cNvPr id="4098" name="Object 4"/>
          <p:cNvGraphicFramePr>
            <a:graphicFrameLocks noChangeAspect="1"/>
          </p:cNvGraphicFramePr>
          <p:nvPr/>
        </p:nvGraphicFramePr>
        <p:xfrm>
          <a:off x="715963" y="5364163"/>
          <a:ext cx="4611687" cy="1262062"/>
        </p:xfrm>
        <a:graphic>
          <a:graphicData uri="http://schemas.openxmlformats.org/presentationml/2006/ole">
            <p:oleObj spid="_x0000_s182274" r:id="rId3" imgW="2362200" imgH="762000" progId="Equation.3">
              <p:embed/>
            </p:oleObj>
          </a:graphicData>
        </a:graphic>
      </p:graphicFrame>
      <p:sp>
        <p:nvSpPr>
          <p:cNvPr id="4101" name="AutoShape 5"/>
          <p:cNvSpPr>
            <a:spLocks noChangeArrowheads="1"/>
          </p:cNvSpPr>
          <p:nvPr/>
        </p:nvSpPr>
        <p:spPr bwMode="auto">
          <a:xfrm>
            <a:off x="5353050" y="5218113"/>
            <a:ext cx="2438400" cy="492125"/>
          </a:xfrm>
          <a:prstGeom prst="wedgeRectCallout">
            <a:avLst>
              <a:gd name="adj1" fmla="val -49282"/>
              <a:gd name="adj2" fmla="val 87421"/>
            </a:avLst>
          </a:prstGeom>
          <a:noFill/>
          <a:ln w="9525">
            <a:solidFill>
              <a:schemeClr val="tx1"/>
            </a:solidFill>
            <a:miter lim="800000"/>
            <a:headEnd/>
            <a:tailEnd/>
          </a:ln>
        </p:spPr>
        <p:txBody>
          <a:bodyPr anchor="ctr"/>
          <a:lstStyle/>
          <a:p>
            <a:pPr algn="ctr" latinLnBrk="0"/>
            <a:r>
              <a:rPr lang="zh-CN" altLang="en-US" sz="1800" b="1">
                <a:solidFill>
                  <a:srgbClr val="CC0066"/>
                </a:solidFill>
                <a:latin typeface="Times New Roman" pitchFamily="18" charset="0"/>
                <a:ea typeface="宋体" pitchFamily="2" charset="-122"/>
              </a:rPr>
              <a:t>改进后的</a:t>
            </a:r>
            <a:r>
              <a:rPr lang="en-US" altLang="zh-CN" sz="1800" b="1">
                <a:solidFill>
                  <a:srgbClr val="CC0066"/>
                </a:solidFill>
                <a:latin typeface="宋体" pitchFamily="2" charset="-122"/>
                <a:ea typeface="宋体" pitchFamily="2" charset="-122"/>
              </a:rPr>
              <a:t>Sobel</a:t>
            </a:r>
            <a:r>
              <a:rPr lang="zh-CN" altLang="en-US" sz="1800" b="1">
                <a:solidFill>
                  <a:srgbClr val="CC0066"/>
                </a:solidFill>
                <a:latin typeface="Times New Roman" pitchFamily="18" charset="0"/>
                <a:ea typeface="宋体" pitchFamily="2" charset="-122"/>
              </a:rPr>
              <a:t>算子</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cstate="print"/>
          <a:srcRect/>
          <a:stretch>
            <a:fillRect/>
          </a:stretch>
        </p:blipFill>
        <p:spPr bwMode="auto">
          <a:xfrm>
            <a:off x="709613" y="1155700"/>
            <a:ext cx="2262187" cy="1836738"/>
          </a:xfrm>
          <a:prstGeom prst="rect">
            <a:avLst/>
          </a:prstGeom>
          <a:noFill/>
          <a:ln w="9525">
            <a:noFill/>
            <a:miter lim="800000"/>
            <a:headEnd/>
            <a:tailEnd/>
          </a:ln>
        </p:spPr>
      </p:pic>
      <p:pic>
        <p:nvPicPr>
          <p:cNvPr id="75779" name="Picture 3"/>
          <p:cNvPicPr>
            <a:picLocks noChangeAspect="1" noChangeArrowheads="1"/>
          </p:cNvPicPr>
          <p:nvPr/>
        </p:nvPicPr>
        <p:blipFill>
          <a:blip r:embed="rId3" cstate="print"/>
          <a:srcRect/>
          <a:stretch>
            <a:fillRect/>
          </a:stretch>
        </p:blipFill>
        <p:spPr bwMode="auto">
          <a:xfrm>
            <a:off x="3448050" y="1168400"/>
            <a:ext cx="2254250" cy="1836738"/>
          </a:xfrm>
          <a:prstGeom prst="rect">
            <a:avLst/>
          </a:prstGeom>
          <a:noFill/>
          <a:ln w="9525">
            <a:noFill/>
            <a:miter lim="800000"/>
            <a:headEnd/>
            <a:tailEnd/>
          </a:ln>
        </p:spPr>
      </p:pic>
      <p:sp>
        <p:nvSpPr>
          <p:cNvPr id="75780" name="Rectangle 4"/>
          <p:cNvSpPr>
            <a:spLocks noChangeArrowheads="1"/>
          </p:cNvSpPr>
          <p:nvPr/>
        </p:nvSpPr>
        <p:spPr bwMode="auto">
          <a:xfrm>
            <a:off x="4122738" y="3263900"/>
            <a:ext cx="762000"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Robert</a:t>
            </a:r>
            <a:endParaRPr lang="en-US" altLang="zh-CN" sz="2000" b="1"/>
          </a:p>
        </p:txBody>
      </p:sp>
      <p:pic>
        <p:nvPicPr>
          <p:cNvPr id="75781" name="Picture 5"/>
          <p:cNvPicPr>
            <a:picLocks noChangeAspect="1" noChangeArrowheads="1"/>
          </p:cNvPicPr>
          <p:nvPr/>
        </p:nvPicPr>
        <p:blipFill>
          <a:blip r:embed="rId4" cstate="print"/>
          <a:srcRect/>
          <a:stretch>
            <a:fillRect/>
          </a:stretch>
        </p:blipFill>
        <p:spPr bwMode="auto">
          <a:xfrm>
            <a:off x="6084888" y="1231900"/>
            <a:ext cx="2254250" cy="1836738"/>
          </a:xfrm>
          <a:prstGeom prst="rect">
            <a:avLst/>
          </a:prstGeom>
          <a:noFill/>
          <a:ln w="9525">
            <a:noFill/>
            <a:miter lim="800000"/>
            <a:headEnd/>
            <a:tailEnd/>
          </a:ln>
        </p:spPr>
      </p:pic>
      <p:sp>
        <p:nvSpPr>
          <p:cNvPr id="75782" name="Rectangle 6"/>
          <p:cNvSpPr>
            <a:spLocks noChangeArrowheads="1"/>
          </p:cNvSpPr>
          <p:nvPr/>
        </p:nvSpPr>
        <p:spPr bwMode="auto">
          <a:xfrm>
            <a:off x="6845300" y="3286125"/>
            <a:ext cx="776288"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Prewitt</a:t>
            </a:r>
            <a:endParaRPr lang="en-US" altLang="zh-CN" sz="2000" b="1"/>
          </a:p>
        </p:txBody>
      </p:sp>
      <p:pic>
        <p:nvPicPr>
          <p:cNvPr id="75783" name="Picture 7"/>
          <p:cNvPicPr>
            <a:picLocks noChangeAspect="1" noChangeArrowheads="1"/>
          </p:cNvPicPr>
          <p:nvPr/>
        </p:nvPicPr>
        <p:blipFill>
          <a:blip r:embed="rId5" cstate="print"/>
          <a:srcRect/>
          <a:stretch>
            <a:fillRect/>
          </a:stretch>
        </p:blipFill>
        <p:spPr bwMode="auto">
          <a:xfrm>
            <a:off x="742950" y="3816350"/>
            <a:ext cx="2262188" cy="1844675"/>
          </a:xfrm>
          <a:prstGeom prst="rect">
            <a:avLst/>
          </a:prstGeom>
          <a:noFill/>
          <a:ln w="9525">
            <a:noFill/>
            <a:miter lim="800000"/>
            <a:headEnd/>
            <a:tailEnd/>
          </a:ln>
        </p:spPr>
      </p:pic>
      <p:sp>
        <p:nvSpPr>
          <p:cNvPr id="75784" name="Rectangle 8"/>
          <p:cNvSpPr>
            <a:spLocks noChangeArrowheads="1"/>
          </p:cNvSpPr>
          <p:nvPr/>
        </p:nvSpPr>
        <p:spPr bwMode="auto">
          <a:xfrm>
            <a:off x="1439863" y="5924550"/>
            <a:ext cx="650875"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Sobel</a:t>
            </a:r>
            <a:endParaRPr lang="en-US" altLang="zh-CN" sz="2000" b="1"/>
          </a:p>
        </p:txBody>
      </p:sp>
      <p:pic>
        <p:nvPicPr>
          <p:cNvPr id="75785" name="Picture 9"/>
          <p:cNvPicPr>
            <a:picLocks noChangeAspect="1" noChangeArrowheads="1"/>
          </p:cNvPicPr>
          <p:nvPr/>
        </p:nvPicPr>
        <p:blipFill>
          <a:blip r:embed="rId6" cstate="print"/>
          <a:srcRect/>
          <a:stretch>
            <a:fillRect/>
          </a:stretch>
        </p:blipFill>
        <p:spPr bwMode="auto">
          <a:xfrm>
            <a:off x="3449638" y="3775075"/>
            <a:ext cx="2254250" cy="1825625"/>
          </a:xfrm>
          <a:prstGeom prst="rect">
            <a:avLst/>
          </a:prstGeom>
          <a:noFill/>
          <a:ln w="9525">
            <a:noFill/>
            <a:miter lim="800000"/>
            <a:headEnd/>
            <a:tailEnd/>
          </a:ln>
        </p:spPr>
      </p:pic>
      <p:sp>
        <p:nvSpPr>
          <p:cNvPr id="75786" name="Rectangle 10"/>
          <p:cNvSpPr>
            <a:spLocks noChangeArrowheads="1"/>
          </p:cNvSpPr>
          <p:nvPr/>
        </p:nvSpPr>
        <p:spPr bwMode="auto">
          <a:xfrm>
            <a:off x="3581400" y="5935663"/>
            <a:ext cx="1906588"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Gauss-Laplacian</a:t>
            </a:r>
            <a:endParaRPr lang="en-US" altLang="zh-CN" sz="2000" b="1"/>
          </a:p>
        </p:txBody>
      </p:sp>
      <p:pic>
        <p:nvPicPr>
          <p:cNvPr id="75787" name="Picture 11"/>
          <p:cNvPicPr>
            <a:picLocks noChangeAspect="1" noChangeArrowheads="1"/>
          </p:cNvPicPr>
          <p:nvPr/>
        </p:nvPicPr>
        <p:blipFill>
          <a:blip r:embed="rId7" cstate="print"/>
          <a:srcRect/>
          <a:stretch>
            <a:fillRect/>
          </a:stretch>
        </p:blipFill>
        <p:spPr bwMode="auto">
          <a:xfrm>
            <a:off x="6102350" y="3771900"/>
            <a:ext cx="2254250" cy="1825625"/>
          </a:xfrm>
          <a:prstGeom prst="rect">
            <a:avLst/>
          </a:prstGeom>
          <a:noFill/>
          <a:ln w="9525">
            <a:noFill/>
            <a:miter lim="800000"/>
            <a:headEnd/>
            <a:tailEnd/>
          </a:ln>
        </p:spPr>
      </p:pic>
      <p:sp>
        <p:nvSpPr>
          <p:cNvPr id="75788" name="Rectangle 12"/>
          <p:cNvSpPr>
            <a:spLocks noChangeArrowheads="1"/>
          </p:cNvSpPr>
          <p:nvPr/>
        </p:nvSpPr>
        <p:spPr bwMode="auto">
          <a:xfrm>
            <a:off x="7094538" y="5935663"/>
            <a:ext cx="735012"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Canny</a:t>
            </a:r>
            <a:endParaRPr lang="en-US" altLang="zh-CN" sz="2000" b="1"/>
          </a:p>
        </p:txBody>
      </p:sp>
      <p:sp>
        <p:nvSpPr>
          <p:cNvPr id="75789" name="Text Box 13"/>
          <p:cNvSpPr txBox="1">
            <a:spLocks noChangeArrowheads="1"/>
          </p:cNvSpPr>
          <p:nvPr/>
        </p:nvSpPr>
        <p:spPr bwMode="auto">
          <a:xfrm>
            <a:off x="1068388" y="3163888"/>
            <a:ext cx="1531937" cy="3968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2000"/>
              <a:t>硬币图像</a:t>
            </a:r>
          </a:p>
        </p:txBody>
      </p:sp>
      <p:sp>
        <p:nvSpPr>
          <p:cNvPr id="75790" name="Text Box 14"/>
          <p:cNvSpPr txBox="1">
            <a:spLocks noChangeArrowheads="1"/>
          </p:cNvSpPr>
          <p:nvPr/>
        </p:nvSpPr>
        <p:spPr bwMode="auto">
          <a:xfrm>
            <a:off x="827088" y="476250"/>
            <a:ext cx="7623175" cy="579438"/>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200"/>
              <a:t>几种经典边缘检测算子的检测实验</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889000" y="168275"/>
            <a:ext cx="7369175" cy="530225"/>
          </a:xfrm>
        </p:spPr>
        <p:txBody>
          <a:bodyPr/>
          <a:lstStyle/>
          <a:p>
            <a:r>
              <a:rPr lang="zh-CN" altLang="en-US" sz="2800" b="1" dirty="0" smtClean="0">
                <a:solidFill>
                  <a:srgbClr val="800000"/>
                </a:solidFill>
                <a:latin typeface="黑体" pitchFamily="49" charset="-122"/>
                <a:ea typeface="黑体" pitchFamily="49" charset="-122"/>
              </a:rPr>
              <a:t>目标检测、跟踪与识别中的难点问</a:t>
            </a:r>
            <a:r>
              <a:rPr lang="zh-CN" altLang="en-US" sz="2800" b="1" dirty="0" smtClean="0">
                <a:solidFill>
                  <a:srgbClr val="800000"/>
                </a:solidFill>
                <a:latin typeface="黑体" pitchFamily="49" charset="-122"/>
                <a:ea typeface="黑体" pitchFamily="49" charset="-122"/>
              </a:rPr>
              <a:t>题</a:t>
            </a:r>
            <a:endParaRPr lang="zh-CN" altLang="en-US" sz="2800" b="1" dirty="0" smtClean="0">
              <a:solidFill>
                <a:srgbClr val="800000"/>
              </a:solidFill>
              <a:latin typeface="黑体" pitchFamily="49" charset="-122"/>
              <a:ea typeface="黑体" pitchFamily="49" charset="-122"/>
            </a:endParaRPr>
          </a:p>
        </p:txBody>
      </p:sp>
      <p:pic>
        <p:nvPicPr>
          <p:cNvPr id="168964" name="Picture 4" descr="1g_sp0"/>
          <p:cNvPicPr>
            <a:picLocks noChangeAspect="1" noChangeArrowheads="1"/>
          </p:cNvPicPr>
          <p:nvPr/>
        </p:nvPicPr>
        <p:blipFill>
          <a:blip r:embed="rId2" cstate="print"/>
          <a:srcRect/>
          <a:stretch>
            <a:fillRect/>
          </a:stretch>
        </p:blipFill>
        <p:spPr bwMode="auto">
          <a:xfrm>
            <a:off x="876300" y="1581150"/>
            <a:ext cx="3167063" cy="2455863"/>
          </a:xfrm>
          <a:prstGeom prst="rect">
            <a:avLst/>
          </a:prstGeom>
          <a:noFill/>
          <a:ln w="9525">
            <a:noFill/>
            <a:miter lim="800000"/>
            <a:headEnd/>
            <a:tailEnd/>
          </a:ln>
        </p:spPr>
      </p:pic>
      <p:pic>
        <p:nvPicPr>
          <p:cNvPr id="168965" name="图片 1"/>
          <p:cNvPicPr>
            <a:picLocks noChangeAspect="1" noChangeArrowheads="1"/>
          </p:cNvPicPr>
          <p:nvPr/>
        </p:nvPicPr>
        <p:blipFill>
          <a:blip r:embed="rId3" cstate="print"/>
          <a:srcRect/>
          <a:stretch>
            <a:fillRect/>
          </a:stretch>
        </p:blipFill>
        <p:spPr bwMode="auto">
          <a:xfrm>
            <a:off x="4206874" y="1570037"/>
            <a:ext cx="3291683" cy="2420937"/>
          </a:xfrm>
          <a:prstGeom prst="rect">
            <a:avLst/>
          </a:prstGeom>
          <a:noFill/>
          <a:ln w="9525">
            <a:noFill/>
            <a:miter lim="800000"/>
            <a:headEnd/>
            <a:tailEnd/>
          </a:ln>
        </p:spPr>
      </p:pic>
      <p:pic>
        <p:nvPicPr>
          <p:cNvPr id="168966" name="内容占位符 9" descr="3.bmp"/>
          <p:cNvPicPr>
            <a:picLocks noChangeAspect="1"/>
          </p:cNvPicPr>
          <p:nvPr/>
        </p:nvPicPr>
        <p:blipFill>
          <a:blip r:embed="rId4" cstate="print"/>
          <a:srcRect/>
          <a:stretch>
            <a:fillRect/>
          </a:stretch>
        </p:blipFill>
        <p:spPr bwMode="auto">
          <a:xfrm>
            <a:off x="895350" y="4141788"/>
            <a:ext cx="3121025" cy="2438400"/>
          </a:xfrm>
          <a:prstGeom prst="rect">
            <a:avLst/>
          </a:prstGeom>
          <a:noFill/>
          <a:ln w="9525">
            <a:noFill/>
            <a:miter lim="800000"/>
            <a:headEnd/>
            <a:tailEnd/>
          </a:ln>
        </p:spPr>
      </p:pic>
      <p:pic>
        <p:nvPicPr>
          <p:cNvPr id="168967" name="Picture 6" descr="130-2008_002460"/>
          <p:cNvPicPr>
            <a:picLocks noChangeAspect="1" noChangeArrowheads="1"/>
          </p:cNvPicPr>
          <p:nvPr/>
        </p:nvPicPr>
        <p:blipFill>
          <a:blip r:embed="rId5" cstate="print"/>
          <a:srcRect/>
          <a:stretch>
            <a:fillRect/>
          </a:stretch>
        </p:blipFill>
        <p:spPr bwMode="auto">
          <a:xfrm>
            <a:off x="4168774" y="4142106"/>
            <a:ext cx="3355975" cy="2407919"/>
          </a:xfrm>
          <a:prstGeom prst="rect">
            <a:avLst/>
          </a:prstGeom>
          <a:noFill/>
          <a:ln w="9525">
            <a:noFill/>
            <a:miter lim="800000"/>
            <a:headEnd/>
            <a:tailEnd/>
          </a:ln>
        </p:spPr>
      </p:pic>
      <p:sp>
        <p:nvSpPr>
          <p:cNvPr id="168968" name="Text Box 8"/>
          <p:cNvSpPr txBox="1">
            <a:spLocks noChangeArrowheads="1"/>
          </p:cNvSpPr>
          <p:nvPr/>
        </p:nvSpPr>
        <p:spPr bwMode="auto">
          <a:xfrm>
            <a:off x="530225" y="1017588"/>
            <a:ext cx="7380288" cy="457200"/>
          </a:xfrm>
          <a:prstGeom prst="rect">
            <a:avLst/>
          </a:prstGeom>
          <a:noFill/>
          <a:ln w="9525">
            <a:noFill/>
            <a:miter lim="800000"/>
            <a:headEnd/>
            <a:tailEnd/>
          </a:ln>
          <a:effectLst/>
        </p:spPr>
        <p:txBody>
          <a:bodyPr>
            <a:spAutoFit/>
          </a:bodyPr>
          <a:lstStyle/>
          <a:p>
            <a:pPr>
              <a:spcBef>
                <a:spcPct val="50000"/>
              </a:spcBef>
              <a:buFont typeface="Wingdings" pitchFamily="2" charset="2"/>
              <a:buChar char="l"/>
            </a:pPr>
            <a:r>
              <a:rPr lang="zh-CN" altLang="en-US" sz="2400" b="1" dirty="0" smtClean="0">
                <a:solidFill>
                  <a:srgbClr val="0000FF"/>
                </a:solidFill>
              </a:rPr>
              <a:t> 噪</a:t>
            </a:r>
            <a:r>
              <a:rPr lang="zh-CN" altLang="en-US" sz="2400" b="1" dirty="0">
                <a:solidFill>
                  <a:srgbClr val="0000FF"/>
                </a:solidFill>
              </a:rPr>
              <a:t>声、模糊、低对比度、特征缺失</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2"/>
          <p:cNvSpPr>
            <a:spLocks noChangeAspect="1" noChangeArrowheads="1" noTextEdit="1"/>
          </p:cNvSpPr>
          <p:nvPr/>
        </p:nvSpPr>
        <p:spPr bwMode="auto">
          <a:xfrm>
            <a:off x="1897063" y="2260600"/>
            <a:ext cx="5289550" cy="3332163"/>
          </a:xfrm>
          <a:prstGeom prst="rect">
            <a:avLst/>
          </a:prstGeom>
          <a:noFill/>
          <a:ln w="9525">
            <a:noFill/>
            <a:miter lim="800000"/>
            <a:headEnd/>
            <a:tailEnd/>
          </a:ln>
        </p:spPr>
        <p:txBody>
          <a:bodyPr/>
          <a:lstStyle/>
          <a:p>
            <a:endParaRPr lang="zh-CN" altLang="en-US"/>
          </a:p>
        </p:txBody>
      </p:sp>
      <p:pic>
        <p:nvPicPr>
          <p:cNvPr id="76803" name="Picture 3"/>
          <p:cNvPicPr>
            <a:picLocks noChangeAspect="1" noChangeArrowheads="1"/>
          </p:cNvPicPr>
          <p:nvPr/>
        </p:nvPicPr>
        <p:blipFill>
          <a:blip r:embed="rId2" cstate="print"/>
          <a:srcRect/>
          <a:stretch>
            <a:fillRect/>
          </a:stretch>
        </p:blipFill>
        <p:spPr bwMode="auto">
          <a:xfrm>
            <a:off x="554038" y="763588"/>
            <a:ext cx="2335212" cy="2328862"/>
          </a:xfrm>
          <a:prstGeom prst="rect">
            <a:avLst/>
          </a:prstGeom>
          <a:noFill/>
          <a:ln w="9525">
            <a:noFill/>
            <a:miter lim="800000"/>
            <a:headEnd/>
            <a:tailEnd/>
          </a:ln>
        </p:spPr>
      </p:pic>
      <p:pic>
        <p:nvPicPr>
          <p:cNvPr id="76804" name="Picture 4"/>
          <p:cNvPicPr>
            <a:picLocks noChangeAspect="1" noChangeArrowheads="1"/>
          </p:cNvPicPr>
          <p:nvPr/>
        </p:nvPicPr>
        <p:blipFill>
          <a:blip r:embed="rId3" cstate="print"/>
          <a:srcRect/>
          <a:stretch>
            <a:fillRect/>
          </a:stretch>
        </p:blipFill>
        <p:spPr bwMode="auto">
          <a:xfrm>
            <a:off x="3314700" y="730250"/>
            <a:ext cx="2324100" cy="2317750"/>
          </a:xfrm>
          <a:prstGeom prst="rect">
            <a:avLst/>
          </a:prstGeom>
          <a:noFill/>
          <a:ln w="9525">
            <a:noFill/>
            <a:miter lim="800000"/>
            <a:headEnd/>
            <a:tailEnd/>
          </a:ln>
        </p:spPr>
      </p:pic>
      <p:pic>
        <p:nvPicPr>
          <p:cNvPr id="76805" name="Picture 5"/>
          <p:cNvPicPr>
            <a:picLocks noChangeAspect="1" noChangeArrowheads="1"/>
          </p:cNvPicPr>
          <p:nvPr/>
        </p:nvPicPr>
        <p:blipFill>
          <a:blip r:embed="rId4" cstate="print"/>
          <a:srcRect/>
          <a:stretch>
            <a:fillRect/>
          </a:stretch>
        </p:blipFill>
        <p:spPr bwMode="auto">
          <a:xfrm>
            <a:off x="6300788" y="773113"/>
            <a:ext cx="2282825" cy="2274887"/>
          </a:xfrm>
          <a:prstGeom prst="rect">
            <a:avLst/>
          </a:prstGeom>
          <a:noFill/>
          <a:ln w="9525">
            <a:noFill/>
            <a:miter lim="800000"/>
            <a:headEnd/>
            <a:tailEnd/>
          </a:ln>
        </p:spPr>
      </p:pic>
      <p:pic>
        <p:nvPicPr>
          <p:cNvPr id="76806" name="Picture 6"/>
          <p:cNvPicPr>
            <a:picLocks noChangeAspect="1" noChangeArrowheads="1"/>
          </p:cNvPicPr>
          <p:nvPr/>
        </p:nvPicPr>
        <p:blipFill>
          <a:blip r:embed="rId5" cstate="print"/>
          <a:srcRect/>
          <a:stretch>
            <a:fillRect/>
          </a:stretch>
        </p:blipFill>
        <p:spPr bwMode="auto">
          <a:xfrm>
            <a:off x="569913" y="3800475"/>
            <a:ext cx="2352675" cy="2346325"/>
          </a:xfrm>
          <a:prstGeom prst="rect">
            <a:avLst/>
          </a:prstGeom>
          <a:noFill/>
          <a:ln w="9525">
            <a:noFill/>
            <a:miter lim="800000"/>
            <a:headEnd/>
            <a:tailEnd/>
          </a:ln>
        </p:spPr>
      </p:pic>
      <p:pic>
        <p:nvPicPr>
          <p:cNvPr id="76807" name="Picture 7"/>
          <p:cNvPicPr>
            <a:picLocks noChangeAspect="1" noChangeArrowheads="1"/>
          </p:cNvPicPr>
          <p:nvPr/>
        </p:nvPicPr>
        <p:blipFill>
          <a:blip r:embed="rId6" cstate="print"/>
          <a:srcRect/>
          <a:stretch>
            <a:fillRect/>
          </a:stretch>
        </p:blipFill>
        <p:spPr bwMode="auto">
          <a:xfrm>
            <a:off x="3402013" y="3821113"/>
            <a:ext cx="2308225" cy="2301875"/>
          </a:xfrm>
          <a:prstGeom prst="rect">
            <a:avLst/>
          </a:prstGeom>
          <a:noFill/>
          <a:ln w="9525">
            <a:noFill/>
            <a:miter lim="800000"/>
            <a:headEnd/>
            <a:tailEnd/>
          </a:ln>
        </p:spPr>
      </p:pic>
      <p:pic>
        <p:nvPicPr>
          <p:cNvPr id="76808" name="Picture 8"/>
          <p:cNvPicPr>
            <a:picLocks noChangeAspect="1" noChangeArrowheads="1"/>
          </p:cNvPicPr>
          <p:nvPr/>
        </p:nvPicPr>
        <p:blipFill>
          <a:blip r:embed="rId7" cstate="print"/>
          <a:srcRect/>
          <a:stretch>
            <a:fillRect/>
          </a:stretch>
        </p:blipFill>
        <p:spPr bwMode="auto">
          <a:xfrm>
            <a:off x="6238875" y="3779838"/>
            <a:ext cx="2349500" cy="2343150"/>
          </a:xfrm>
          <a:prstGeom prst="rect">
            <a:avLst/>
          </a:prstGeom>
          <a:noFill/>
          <a:ln w="9525">
            <a:noFill/>
            <a:miter lim="800000"/>
            <a:headEnd/>
            <a:tailEnd/>
          </a:ln>
        </p:spPr>
      </p:pic>
      <p:sp>
        <p:nvSpPr>
          <p:cNvPr id="76809" name="Rectangle 9"/>
          <p:cNvSpPr>
            <a:spLocks noChangeArrowheads="1"/>
          </p:cNvSpPr>
          <p:nvPr/>
        </p:nvSpPr>
        <p:spPr bwMode="auto">
          <a:xfrm>
            <a:off x="4430713" y="3317875"/>
            <a:ext cx="762000"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Robert</a:t>
            </a:r>
            <a:endParaRPr lang="en-US" altLang="zh-CN" sz="2000" b="1"/>
          </a:p>
        </p:txBody>
      </p:sp>
      <p:sp>
        <p:nvSpPr>
          <p:cNvPr id="76810" name="Rectangle 10"/>
          <p:cNvSpPr>
            <a:spLocks noChangeArrowheads="1"/>
          </p:cNvSpPr>
          <p:nvPr/>
        </p:nvSpPr>
        <p:spPr bwMode="auto">
          <a:xfrm>
            <a:off x="7153275" y="3340100"/>
            <a:ext cx="776288"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Prewitt</a:t>
            </a:r>
            <a:endParaRPr lang="en-US" altLang="zh-CN" sz="2000" b="1"/>
          </a:p>
        </p:txBody>
      </p:sp>
      <p:sp>
        <p:nvSpPr>
          <p:cNvPr id="76811" name="Text Box 11"/>
          <p:cNvSpPr txBox="1">
            <a:spLocks noChangeArrowheads="1"/>
          </p:cNvSpPr>
          <p:nvPr/>
        </p:nvSpPr>
        <p:spPr bwMode="auto">
          <a:xfrm>
            <a:off x="979488" y="3217863"/>
            <a:ext cx="1531937" cy="3968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en-US" altLang="zh-CN" sz="2000"/>
              <a:t>Lena</a:t>
            </a:r>
            <a:r>
              <a:rPr lang="zh-CN" altLang="en-US" sz="2000"/>
              <a:t>图像</a:t>
            </a:r>
          </a:p>
        </p:txBody>
      </p:sp>
      <p:sp>
        <p:nvSpPr>
          <p:cNvPr id="76812" name="Rectangle 12"/>
          <p:cNvSpPr>
            <a:spLocks noChangeArrowheads="1"/>
          </p:cNvSpPr>
          <p:nvPr/>
        </p:nvSpPr>
        <p:spPr bwMode="auto">
          <a:xfrm>
            <a:off x="1473200" y="6310313"/>
            <a:ext cx="650875"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Sobel</a:t>
            </a:r>
            <a:endParaRPr lang="en-US" altLang="zh-CN" sz="2000" b="1"/>
          </a:p>
        </p:txBody>
      </p:sp>
      <p:sp>
        <p:nvSpPr>
          <p:cNvPr id="76813" name="Rectangle 13"/>
          <p:cNvSpPr>
            <a:spLocks noChangeArrowheads="1"/>
          </p:cNvSpPr>
          <p:nvPr/>
        </p:nvSpPr>
        <p:spPr bwMode="auto">
          <a:xfrm>
            <a:off x="3614738" y="6321425"/>
            <a:ext cx="1906587"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Gauss-Laplacian</a:t>
            </a:r>
            <a:endParaRPr lang="en-US" altLang="zh-CN" sz="2000" b="1"/>
          </a:p>
        </p:txBody>
      </p:sp>
      <p:sp>
        <p:nvSpPr>
          <p:cNvPr id="76814" name="Rectangle 14"/>
          <p:cNvSpPr>
            <a:spLocks noChangeArrowheads="1"/>
          </p:cNvSpPr>
          <p:nvPr/>
        </p:nvSpPr>
        <p:spPr bwMode="auto">
          <a:xfrm>
            <a:off x="7127875" y="6321425"/>
            <a:ext cx="735013" cy="304800"/>
          </a:xfrm>
          <a:prstGeom prst="rect">
            <a:avLst/>
          </a:prstGeom>
          <a:noFill/>
          <a:ln w="9525">
            <a:noFill/>
            <a:miter lim="800000"/>
            <a:headEnd/>
            <a:tailEnd/>
          </a:ln>
        </p:spPr>
        <p:txBody>
          <a:bodyPr wrap="none" lIns="0" tIns="0" rIns="0" bIns="0">
            <a:spAutoFit/>
          </a:bodyPr>
          <a:lstStyle/>
          <a:p>
            <a:pPr marL="342900" indent="-342900" latinLnBrk="0">
              <a:spcBef>
                <a:spcPct val="20000"/>
              </a:spcBef>
              <a:buClr>
                <a:srgbClr val="CCFF33"/>
              </a:buClr>
              <a:buSzPct val="70000"/>
              <a:buFont typeface="Wingdings" pitchFamily="2" charset="2"/>
              <a:buNone/>
            </a:pPr>
            <a:r>
              <a:rPr lang="en-US" altLang="zh-CN" sz="2000">
                <a:latin typeface="Helvetica" charset="0"/>
              </a:rPr>
              <a:t>Canny</a:t>
            </a:r>
            <a:endParaRPr lang="en-US" altLang="zh-CN" sz="2000" b="1"/>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28600" y="654050"/>
            <a:ext cx="8763000" cy="641350"/>
          </a:xfrm>
        </p:spPr>
        <p:txBody>
          <a:bodyPr anchor="b">
            <a:spAutoFit/>
          </a:bodyPr>
          <a:lstStyle/>
          <a:p>
            <a:pPr eaLnBrk="1" hangingPunct="1">
              <a:defRPr/>
            </a:pPr>
            <a:r>
              <a:rPr lang="en-US" altLang="zh-CN" sz="3600" smtClean="0">
                <a:solidFill>
                  <a:srgbClr val="000066"/>
                </a:solidFill>
                <a:latin typeface="黑体" pitchFamily="49" charset="-122"/>
                <a:ea typeface="黑体" pitchFamily="49" charset="-122"/>
              </a:rPr>
              <a:t>9.4.2</a:t>
            </a:r>
            <a:r>
              <a:rPr lang="zh-CN" altLang="en-US" sz="3600" smtClean="0">
                <a:solidFill>
                  <a:srgbClr val="000066"/>
                </a:solidFill>
                <a:latin typeface="黑体" pitchFamily="49" charset="-122"/>
                <a:ea typeface="黑体" pitchFamily="49" charset="-122"/>
              </a:rPr>
              <a:t>基于图像匹配技术的目标检测算法</a:t>
            </a:r>
          </a:p>
        </p:txBody>
      </p:sp>
      <p:sp>
        <p:nvSpPr>
          <p:cNvPr id="77827" name="Rectangle 3"/>
          <p:cNvSpPr>
            <a:spLocks noGrp="1" noChangeArrowheads="1"/>
          </p:cNvSpPr>
          <p:nvPr>
            <p:ph type="body" sz="half" idx="1"/>
          </p:nvPr>
        </p:nvSpPr>
        <p:spPr>
          <a:xfrm>
            <a:off x="323850" y="1557338"/>
            <a:ext cx="8280400" cy="4967287"/>
          </a:xfrm>
        </p:spPr>
        <p:txBody>
          <a:bodyPr/>
          <a:lstStyle/>
          <a:p>
            <a:pPr eaLnBrk="1" hangingPunct="1">
              <a:buSzPct val="70000"/>
              <a:buFontTx/>
              <a:buBlip>
                <a:blip r:embed="rId2"/>
              </a:buBlip>
            </a:pPr>
            <a:r>
              <a:rPr lang="zh-CN" altLang="en-US" sz="2800" smtClean="0">
                <a:solidFill>
                  <a:srgbClr val="008000"/>
                </a:solidFill>
                <a:latin typeface="黑体" pitchFamily="49" charset="-122"/>
                <a:ea typeface="黑体" pitchFamily="49" charset="-122"/>
              </a:rPr>
              <a:t>基于图像灰度的匹配算法</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绝对平衡搜索法</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归一化互相关匹配</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图像匹配的加速算法</a:t>
            </a:r>
          </a:p>
          <a:p>
            <a:pPr eaLnBrk="1" hangingPunct="1">
              <a:buSzPct val="70000"/>
              <a:buFontTx/>
              <a:buBlip>
                <a:blip r:embed="rId2"/>
              </a:buBlip>
            </a:pPr>
            <a:r>
              <a:rPr lang="zh-CN" altLang="en-US" sz="2800" smtClean="0">
                <a:solidFill>
                  <a:srgbClr val="008000"/>
                </a:solidFill>
                <a:latin typeface="黑体" pitchFamily="49" charset="-122"/>
                <a:ea typeface="黑体" pitchFamily="49" charset="-122"/>
              </a:rPr>
              <a:t>基于图像特征的匹配算法</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目标像素数</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符合目标灰度分布的像素点总数</a:t>
            </a:r>
            <a:r>
              <a:rPr lang="en-US" altLang="zh-CN" sz="2400" smtClean="0">
                <a:latin typeface="黑体" pitchFamily="49" charset="-122"/>
                <a:ea typeface="黑体" pitchFamily="49" charset="-122"/>
              </a:rPr>
              <a:t>;</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目标均值</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目标像素点的灰度均值</a:t>
            </a:r>
            <a:r>
              <a:rPr lang="en-US" altLang="zh-CN" sz="2400" smtClean="0">
                <a:latin typeface="黑体" pitchFamily="49" charset="-122"/>
                <a:ea typeface="黑体" pitchFamily="49" charset="-122"/>
              </a:rPr>
              <a:t>;</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复杂度</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边界像素点数与总目标像素点数的比值</a:t>
            </a:r>
            <a:r>
              <a:rPr lang="en-US" altLang="zh-CN" sz="2400" smtClean="0">
                <a:latin typeface="黑体" pitchFamily="49" charset="-122"/>
                <a:ea typeface="黑体" pitchFamily="49" charset="-122"/>
              </a:rPr>
              <a:t>;</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长宽比</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目标像素数最多一行与像素数最多一列比值</a:t>
            </a:r>
            <a:r>
              <a:rPr lang="en-US" altLang="zh-CN" sz="2400" smtClean="0">
                <a:latin typeface="黑体" pitchFamily="49" charset="-122"/>
                <a:ea typeface="黑体" pitchFamily="49" charset="-122"/>
              </a:rPr>
              <a:t>;</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紧凑度</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目标像素数与目标长、宽之比值。</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body" sz="half" idx="1"/>
          </p:nvPr>
        </p:nvSpPr>
        <p:spPr>
          <a:xfrm>
            <a:off x="198438" y="963613"/>
            <a:ext cx="8550275" cy="5092700"/>
          </a:xfrm>
        </p:spPr>
        <p:txBody>
          <a:bodyPr/>
          <a:lstStyle/>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点、线等几何形状特征</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不变矩特征</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边缘特征</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幅度、直方图、频率系数</a:t>
            </a:r>
          </a:p>
          <a:p>
            <a:pPr lvl="1" eaLnBrk="1" hangingPunct="1">
              <a:buClr>
                <a:srgbClr val="CC0066"/>
              </a:buClr>
              <a:buFont typeface="Wingdings" pitchFamily="2" charset="2"/>
              <a:buChar char="v"/>
            </a:pPr>
            <a:r>
              <a:rPr lang="zh-CN" altLang="en-US" sz="2400" smtClean="0">
                <a:latin typeface="黑体" pitchFamily="49" charset="-122"/>
                <a:ea typeface="黑体" pitchFamily="49" charset="-122"/>
              </a:rPr>
              <a:t>基于相似性判据最优化的方法</a:t>
            </a:r>
          </a:p>
          <a:p>
            <a:pPr eaLnBrk="1" hangingPunct="1">
              <a:buSzPct val="60000"/>
              <a:buFontTx/>
              <a:buBlip>
                <a:blip r:embed="rId2"/>
              </a:buBlip>
            </a:pPr>
            <a:r>
              <a:rPr lang="zh-CN" altLang="en-US" sz="2800" smtClean="0">
                <a:solidFill>
                  <a:srgbClr val="008000"/>
                </a:solidFill>
                <a:latin typeface="黑体" pitchFamily="49" charset="-122"/>
                <a:ea typeface="黑体" pitchFamily="49" charset="-122"/>
              </a:rPr>
              <a:t>基于核密度估计的</a:t>
            </a:r>
            <a:r>
              <a:rPr lang="en-US" altLang="zh-CN" sz="2800" smtClean="0">
                <a:solidFill>
                  <a:srgbClr val="008000"/>
                </a:solidFill>
                <a:latin typeface="黑体" pitchFamily="49" charset="-122"/>
                <a:ea typeface="黑体" pitchFamily="49" charset="-122"/>
              </a:rPr>
              <a:t>mean shift</a:t>
            </a:r>
            <a:r>
              <a:rPr lang="zh-CN" altLang="en-US" sz="2800" smtClean="0">
                <a:solidFill>
                  <a:srgbClr val="008000"/>
                </a:solidFill>
                <a:latin typeface="黑体" pitchFamily="49" charset="-122"/>
                <a:ea typeface="黑体" pitchFamily="49" charset="-122"/>
              </a:rPr>
              <a:t>方法</a:t>
            </a:r>
          </a:p>
          <a:p>
            <a:pPr eaLnBrk="1" hangingPunct="1">
              <a:buSzPct val="60000"/>
              <a:buFontTx/>
              <a:buBlip>
                <a:blip r:embed="rId2"/>
              </a:buBlip>
            </a:pPr>
            <a:r>
              <a:rPr lang="zh-CN" altLang="en-US" sz="2800" smtClean="0">
                <a:solidFill>
                  <a:srgbClr val="008000"/>
                </a:solidFill>
                <a:latin typeface="黑体" pitchFamily="49" charset="-122"/>
                <a:ea typeface="黑体" pitchFamily="49" charset="-122"/>
              </a:rPr>
              <a:t>基于局部不变特征的匹配方法（</a:t>
            </a:r>
            <a:r>
              <a:rPr lang="en-US" altLang="zh-CN" sz="2800" smtClean="0">
                <a:solidFill>
                  <a:srgbClr val="008000"/>
                </a:solidFill>
                <a:latin typeface="黑体" pitchFamily="49" charset="-122"/>
                <a:ea typeface="黑体" pitchFamily="49" charset="-122"/>
              </a:rPr>
              <a:t>SIFT</a:t>
            </a:r>
            <a:r>
              <a:rPr lang="zh-CN" altLang="en-US" sz="2800" smtClean="0">
                <a:solidFill>
                  <a:srgbClr val="008000"/>
                </a:solidFill>
                <a:latin typeface="黑体" pitchFamily="49" charset="-122"/>
                <a:ea typeface="黑体" pitchFamily="49" charset="-122"/>
              </a:rPr>
              <a:t>、</a:t>
            </a:r>
            <a:r>
              <a:rPr lang="en-US" altLang="zh-CN" sz="2800" smtClean="0">
                <a:solidFill>
                  <a:srgbClr val="008000"/>
                </a:solidFill>
                <a:latin typeface="黑体" pitchFamily="49" charset="-122"/>
                <a:ea typeface="黑体" pitchFamily="49" charset="-122"/>
              </a:rPr>
              <a:t>SURF</a:t>
            </a:r>
            <a:r>
              <a:rPr lang="zh-CN" altLang="en-US" sz="2800" smtClean="0">
                <a:solidFill>
                  <a:srgbClr val="008000"/>
                </a:solidFill>
                <a:latin typeface="黑体" pitchFamily="49" charset="-122"/>
                <a:ea typeface="黑体" pitchFamily="49" charset="-122"/>
              </a:rPr>
              <a:t>等）</a:t>
            </a:r>
          </a:p>
          <a:p>
            <a:pPr eaLnBrk="1" hangingPunct="1">
              <a:buSzPct val="60000"/>
              <a:buFontTx/>
              <a:buBlip>
                <a:blip r:embed="rId2"/>
              </a:buBlip>
            </a:pPr>
            <a:r>
              <a:rPr lang="zh-CN" altLang="en-US" sz="2800" smtClean="0">
                <a:solidFill>
                  <a:srgbClr val="008000"/>
                </a:solidFill>
                <a:latin typeface="黑体" pitchFamily="49" charset="-122"/>
                <a:ea typeface="黑体" pitchFamily="49" charset="-122"/>
              </a:rPr>
              <a:t>基于神经网络的方法</a:t>
            </a:r>
          </a:p>
          <a:p>
            <a:pPr eaLnBrk="1" hangingPunct="1">
              <a:buFontTx/>
              <a:buNone/>
            </a:pPr>
            <a:endParaRPr lang="en-US" altLang="zh-CN" sz="2800" smtClean="0">
              <a:solidFill>
                <a:srgbClr val="008000"/>
              </a:solidFill>
              <a:latin typeface="黑体" pitchFamily="49" charset="-122"/>
              <a:ea typeface="黑体" pitchFamily="49"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95288" y="312738"/>
            <a:ext cx="8596312" cy="982662"/>
          </a:xfrm>
        </p:spPr>
        <p:txBody>
          <a:bodyPr/>
          <a:lstStyle/>
          <a:p>
            <a:pPr eaLnBrk="1" hangingPunct="1">
              <a:defRPr/>
            </a:pPr>
            <a:r>
              <a:rPr lang="zh-CN" altLang="en-US" sz="3600" smtClean="0">
                <a:solidFill>
                  <a:schemeClr val="tx1"/>
                </a:solidFill>
                <a:ea typeface="黑体" pitchFamily="49" charset="-122"/>
              </a:rPr>
              <a:t>什么是图像匹配？</a:t>
            </a:r>
          </a:p>
        </p:txBody>
      </p:sp>
      <p:sp>
        <p:nvSpPr>
          <p:cNvPr id="79875" name="Rectangle 3"/>
          <p:cNvSpPr>
            <a:spLocks noGrp="1" noChangeArrowheads="1"/>
          </p:cNvSpPr>
          <p:nvPr>
            <p:ph type="body" idx="1"/>
          </p:nvPr>
        </p:nvSpPr>
        <p:spPr>
          <a:xfrm>
            <a:off x="209550" y="1268413"/>
            <a:ext cx="8726488" cy="5473700"/>
          </a:xfrm>
        </p:spPr>
        <p:txBody>
          <a:bodyPr/>
          <a:lstStyle/>
          <a:p>
            <a:pPr eaLnBrk="1" hangingPunct="1">
              <a:buSzPct val="50000"/>
              <a:buFontTx/>
              <a:buBlip>
                <a:blip r:embed="rId2"/>
              </a:buBlip>
            </a:pPr>
            <a:r>
              <a:rPr lang="zh-CN" altLang="en-US" sz="2400" smtClean="0">
                <a:ea typeface="黑体" pitchFamily="49" charset="-122"/>
              </a:rPr>
              <a:t>图像匹配，也叫图像配准，是图像处理的基本任务之一，用于将</a:t>
            </a:r>
            <a:r>
              <a:rPr lang="zh-CN" altLang="en-US" sz="2400" smtClean="0">
                <a:solidFill>
                  <a:srgbClr val="CC0066"/>
                </a:solidFill>
                <a:ea typeface="黑体" pitchFamily="49" charset="-122"/>
              </a:rPr>
              <a:t>不同时间</a:t>
            </a:r>
            <a:r>
              <a:rPr lang="zh-CN" altLang="en-US" sz="2400" smtClean="0">
                <a:ea typeface="黑体" pitchFamily="49" charset="-122"/>
              </a:rPr>
              <a:t>、</a:t>
            </a:r>
            <a:r>
              <a:rPr lang="zh-CN" altLang="en-US" sz="2400" smtClean="0">
                <a:solidFill>
                  <a:srgbClr val="CC0066"/>
                </a:solidFill>
                <a:ea typeface="黑体" pitchFamily="49" charset="-122"/>
              </a:rPr>
              <a:t>不同传感器</a:t>
            </a:r>
            <a:r>
              <a:rPr lang="zh-CN" altLang="en-US" sz="2400" smtClean="0">
                <a:ea typeface="黑体" pitchFamily="49" charset="-122"/>
              </a:rPr>
              <a:t>、</a:t>
            </a:r>
            <a:r>
              <a:rPr lang="zh-CN" altLang="en-US" sz="2400" smtClean="0">
                <a:solidFill>
                  <a:srgbClr val="CC0066"/>
                </a:solidFill>
                <a:ea typeface="黑体" pitchFamily="49" charset="-122"/>
              </a:rPr>
              <a:t>不同视角</a:t>
            </a:r>
            <a:r>
              <a:rPr lang="zh-CN" altLang="en-US" sz="2400" smtClean="0">
                <a:ea typeface="黑体" pitchFamily="49" charset="-122"/>
              </a:rPr>
              <a:t>及</a:t>
            </a:r>
            <a:r>
              <a:rPr lang="zh-CN" altLang="en-US" sz="2400" smtClean="0">
                <a:solidFill>
                  <a:srgbClr val="CC0066"/>
                </a:solidFill>
                <a:ea typeface="黑体" pitchFamily="49" charset="-122"/>
              </a:rPr>
              <a:t>不同拍摄条件</a:t>
            </a:r>
            <a:r>
              <a:rPr lang="zh-CN" altLang="en-US" sz="2400" smtClean="0">
                <a:ea typeface="黑体" pitchFamily="49" charset="-122"/>
              </a:rPr>
              <a:t>下获取的两幅或多幅图像进行匹配，在军事、遥感、医学、计算机视觉等领域有广泛的应用。</a:t>
            </a:r>
          </a:p>
          <a:p>
            <a:pPr eaLnBrk="1" hangingPunct="1">
              <a:buSzPct val="50000"/>
              <a:buFontTx/>
              <a:buBlip>
                <a:blip r:embed="rId2"/>
              </a:buBlip>
            </a:pPr>
            <a:r>
              <a:rPr lang="zh-CN" altLang="en-US" sz="2400" smtClean="0">
                <a:ea typeface="黑体" pitchFamily="49" charset="-122"/>
              </a:rPr>
              <a:t>图像配准技术可分为</a:t>
            </a:r>
            <a:r>
              <a:rPr lang="zh-CN" altLang="en-US" sz="2400" smtClean="0">
                <a:solidFill>
                  <a:srgbClr val="CC0066"/>
                </a:solidFill>
                <a:ea typeface="黑体" pitchFamily="49" charset="-122"/>
              </a:rPr>
              <a:t>手工配准</a:t>
            </a:r>
            <a:r>
              <a:rPr lang="zh-CN" altLang="en-US" sz="2400" smtClean="0">
                <a:ea typeface="黑体" pitchFamily="49" charset="-122"/>
              </a:rPr>
              <a:t>和</a:t>
            </a:r>
            <a:r>
              <a:rPr lang="zh-CN" altLang="en-US" sz="2400" smtClean="0">
                <a:solidFill>
                  <a:srgbClr val="CC0066"/>
                </a:solidFill>
                <a:ea typeface="黑体" pitchFamily="49" charset="-122"/>
              </a:rPr>
              <a:t>自动配准</a:t>
            </a:r>
            <a:r>
              <a:rPr lang="zh-CN" altLang="en-US" sz="2400" smtClean="0">
                <a:ea typeface="黑体" pitchFamily="49" charset="-122"/>
              </a:rPr>
              <a:t>两种方式，而自动配准是在整个配准过程中不需要人干预的一种配准技术，它也是图像配准技术的最终发展目标。</a:t>
            </a:r>
          </a:p>
          <a:p>
            <a:pPr eaLnBrk="1" hangingPunct="1">
              <a:buSzPct val="50000"/>
              <a:buFontTx/>
              <a:buBlip>
                <a:blip r:embed="rId2"/>
              </a:buBlip>
            </a:pPr>
            <a:r>
              <a:rPr lang="zh-CN" altLang="en-US" sz="2400" smtClean="0">
                <a:ea typeface="黑体" pitchFamily="49" charset="-122"/>
              </a:rPr>
              <a:t>在配准窗口范围内，同一目标的两幅图像完全相同，完成图像配准并不困难。</a:t>
            </a:r>
          </a:p>
          <a:p>
            <a:pPr eaLnBrk="1" hangingPunct="1">
              <a:buSzPct val="50000"/>
              <a:buFontTx/>
              <a:buBlip>
                <a:blip r:embed="rId2"/>
              </a:buBlip>
            </a:pPr>
            <a:r>
              <a:rPr lang="zh-CN" altLang="en-US" sz="2400" smtClean="0">
                <a:ea typeface="黑体" pitchFamily="49" charset="-122"/>
              </a:rPr>
              <a:t>实际中，同一目标的两幅图像常常是在不同条件下获得的（如不同的成像时间、不同的成像位置，甚至不同的成像系统等），再加上各种噪声的影响，使同一目标的两幅图像不可能完全相同，只能做到某种程度的相似，因此图像配准是一个相当复杂的技术过程。</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4881563" y="1630363"/>
            <a:ext cx="3017837" cy="2984500"/>
          </a:xfrm>
          <a:prstGeom prst="rect">
            <a:avLst/>
          </a:prstGeom>
          <a:noFill/>
          <a:ln w="9525">
            <a:noFill/>
            <a:miter lim="800000"/>
            <a:headEnd/>
            <a:tailEnd/>
          </a:ln>
        </p:spPr>
      </p:pic>
      <p:sp>
        <p:nvSpPr>
          <p:cNvPr id="80899" name="Rectangle 3"/>
          <p:cNvSpPr>
            <a:spLocks noChangeArrowheads="1"/>
          </p:cNvSpPr>
          <p:nvPr/>
        </p:nvSpPr>
        <p:spPr bwMode="auto">
          <a:xfrm>
            <a:off x="722313" y="5084763"/>
            <a:ext cx="7645400" cy="396875"/>
          </a:xfrm>
          <a:prstGeom prst="rect">
            <a:avLst/>
          </a:prstGeom>
          <a:noFill/>
          <a:ln w="9525">
            <a:noFill/>
            <a:miter lim="800000"/>
            <a:headEnd/>
            <a:tailEnd/>
          </a:ln>
        </p:spPr>
        <p:txBody>
          <a:bodyPr>
            <a:spAutoFit/>
          </a:bodyPr>
          <a:lstStyle/>
          <a:p>
            <a:pPr marL="342900" indent="-342900" latinLnBrk="0">
              <a:spcBef>
                <a:spcPct val="20000"/>
              </a:spcBef>
              <a:buClr>
                <a:srgbClr val="CCFF33"/>
              </a:buClr>
              <a:buSzPct val="70000"/>
              <a:buFont typeface="Wingdings" pitchFamily="2" charset="2"/>
              <a:buNone/>
            </a:pPr>
            <a:r>
              <a:rPr lang="en-US" altLang="zh-CN" sz="2000"/>
              <a:t>   (a)</a:t>
            </a:r>
            <a:r>
              <a:rPr lang="zh-CN" altLang="en-US" sz="2000"/>
              <a:t>原始的可见光图像             </a:t>
            </a:r>
            <a:r>
              <a:rPr lang="en-US" altLang="zh-CN" sz="2000"/>
              <a:t>(b)</a:t>
            </a:r>
            <a:r>
              <a:rPr lang="zh-CN" altLang="en-US" sz="2000"/>
              <a:t>原始的红外图像</a:t>
            </a:r>
          </a:p>
        </p:txBody>
      </p:sp>
      <p:pic>
        <p:nvPicPr>
          <p:cNvPr id="80900" name="Picture 4"/>
          <p:cNvPicPr>
            <a:picLocks noChangeAspect="1" noChangeArrowheads="1"/>
          </p:cNvPicPr>
          <p:nvPr/>
        </p:nvPicPr>
        <p:blipFill>
          <a:blip r:embed="rId3" cstate="print"/>
          <a:srcRect/>
          <a:stretch>
            <a:fillRect/>
          </a:stretch>
        </p:blipFill>
        <p:spPr bwMode="auto">
          <a:xfrm>
            <a:off x="819150" y="1562100"/>
            <a:ext cx="3124200" cy="3143250"/>
          </a:xfrm>
          <a:prstGeom prst="rect">
            <a:avLst/>
          </a:prstGeom>
          <a:noFill/>
          <a:ln w="9525">
            <a:noFill/>
            <a:miter lim="800000"/>
            <a:headEnd/>
            <a:tailEnd/>
          </a:ln>
        </p:spPr>
      </p:pic>
      <p:sp>
        <p:nvSpPr>
          <p:cNvPr id="80901" name="Text Box 5"/>
          <p:cNvSpPr txBox="1">
            <a:spLocks noChangeArrowheads="1"/>
          </p:cNvSpPr>
          <p:nvPr/>
        </p:nvSpPr>
        <p:spPr bwMode="auto">
          <a:xfrm>
            <a:off x="1403350" y="692150"/>
            <a:ext cx="6751638" cy="579438"/>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200"/>
              <a:t>对同一目标不同传感器的成像效果</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cstate="print"/>
          <a:srcRect/>
          <a:stretch>
            <a:fillRect/>
          </a:stretch>
        </p:blipFill>
        <p:spPr bwMode="auto">
          <a:xfrm>
            <a:off x="423863" y="1658938"/>
            <a:ext cx="8278812" cy="4371975"/>
          </a:xfrm>
          <a:prstGeom prst="rect">
            <a:avLst/>
          </a:prstGeom>
          <a:noFill/>
          <a:ln w="9525">
            <a:noFill/>
            <a:miter lim="800000"/>
            <a:headEnd/>
            <a:tailEnd/>
          </a:ln>
        </p:spPr>
      </p:pic>
      <p:sp>
        <p:nvSpPr>
          <p:cNvPr id="81923" name="Text Box 3"/>
          <p:cNvSpPr txBox="1">
            <a:spLocks noChangeArrowheads="1"/>
          </p:cNvSpPr>
          <p:nvPr/>
        </p:nvSpPr>
        <p:spPr bwMode="auto">
          <a:xfrm>
            <a:off x="1908175" y="765175"/>
            <a:ext cx="6027738" cy="519113"/>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a:t>图像配准中常见的几何变换形式</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桥"/>
          <p:cNvPicPr>
            <a:picLocks noChangeAspect="1" noChangeArrowheads="1"/>
          </p:cNvPicPr>
          <p:nvPr/>
        </p:nvPicPr>
        <p:blipFill>
          <a:blip r:embed="rId2" cstate="print"/>
          <a:srcRect/>
          <a:stretch>
            <a:fillRect/>
          </a:stretch>
        </p:blipFill>
        <p:spPr bwMode="auto">
          <a:xfrm>
            <a:off x="327025" y="1274763"/>
            <a:ext cx="2286000" cy="1485900"/>
          </a:xfrm>
          <a:prstGeom prst="rect">
            <a:avLst/>
          </a:prstGeom>
          <a:noFill/>
          <a:ln w="9525">
            <a:noFill/>
            <a:miter lim="800000"/>
            <a:headEnd/>
            <a:tailEnd/>
          </a:ln>
        </p:spPr>
      </p:pic>
      <p:pic>
        <p:nvPicPr>
          <p:cNvPr id="82947" name="Picture 3" descr="桥旋转10度"/>
          <p:cNvPicPr>
            <a:picLocks noChangeAspect="1" noChangeArrowheads="1"/>
          </p:cNvPicPr>
          <p:nvPr/>
        </p:nvPicPr>
        <p:blipFill>
          <a:blip r:embed="rId3" cstate="print"/>
          <a:srcRect/>
          <a:stretch>
            <a:fillRect/>
          </a:stretch>
        </p:blipFill>
        <p:spPr bwMode="auto">
          <a:xfrm>
            <a:off x="6211888" y="1147763"/>
            <a:ext cx="2628900" cy="1882775"/>
          </a:xfrm>
          <a:prstGeom prst="rect">
            <a:avLst/>
          </a:prstGeom>
          <a:noFill/>
          <a:ln w="9525">
            <a:solidFill>
              <a:srgbClr val="808080"/>
            </a:solidFill>
            <a:miter lim="800000"/>
            <a:headEnd/>
            <a:tailEnd/>
          </a:ln>
        </p:spPr>
      </p:pic>
      <p:pic>
        <p:nvPicPr>
          <p:cNvPr id="82948" name="Picture 4" descr="桥平移（60，40）"/>
          <p:cNvPicPr>
            <a:picLocks noChangeAspect="1" noChangeArrowheads="1"/>
          </p:cNvPicPr>
          <p:nvPr/>
        </p:nvPicPr>
        <p:blipFill>
          <a:blip r:embed="rId4" cstate="print"/>
          <a:srcRect/>
          <a:stretch>
            <a:fillRect/>
          </a:stretch>
        </p:blipFill>
        <p:spPr bwMode="auto">
          <a:xfrm>
            <a:off x="3155950" y="1346200"/>
            <a:ext cx="2209800" cy="1436688"/>
          </a:xfrm>
          <a:prstGeom prst="rect">
            <a:avLst/>
          </a:prstGeom>
          <a:noFill/>
          <a:ln w="9525">
            <a:noFill/>
            <a:miter lim="800000"/>
            <a:headEnd/>
            <a:tailEnd/>
          </a:ln>
        </p:spPr>
      </p:pic>
      <p:sp>
        <p:nvSpPr>
          <p:cNvPr id="82949" name="Text Box 5"/>
          <p:cNvSpPr txBox="1">
            <a:spLocks noChangeArrowheads="1"/>
          </p:cNvSpPr>
          <p:nvPr/>
        </p:nvSpPr>
        <p:spPr bwMode="auto">
          <a:xfrm>
            <a:off x="1938338" y="3140075"/>
            <a:ext cx="4902200" cy="3968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2000"/>
              <a:t>图像平移、旋转、缩放的的配准</a:t>
            </a:r>
          </a:p>
        </p:txBody>
      </p:sp>
      <p:pic>
        <p:nvPicPr>
          <p:cNvPr id="82950" name="Picture 4" descr="2.bmp"/>
          <p:cNvPicPr>
            <a:picLocks noChangeAspect="1"/>
          </p:cNvPicPr>
          <p:nvPr/>
        </p:nvPicPr>
        <p:blipFill>
          <a:blip r:embed="rId5" cstate="print"/>
          <a:srcRect/>
          <a:stretch>
            <a:fillRect/>
          </a:stretch>
        </p:blipFill>
        <p:spPr bwMode="auto">
          <a:xfrm>
            <a:off x="2027238" y="3906838"/>
            <a:ext cx="2071687" cy="2071687"/>
          </a:xfrm>
          <a:prstGeom prst="rect">
            <a:avLst/>
          </a:prstGeom>
          <a:noFill/>
          <a:ln w="9525">
            <a:noFill/>
            <a:miter lim="800000"/>
            <a:headEnd/>
            <a:tailEnd/>
          </a:ln>
        </p:spPr>
      </p:pic>
      <p:pic>
        <p:nvPicPr>
          <p:cNvPr id="82951" name="Picture 6" descr="4.bmp"/>
          <p:cNvPicPr>
            <a:picLocks noChangeAspect="1"/>
          </p:cNvPicPr>
          <p:nvPr/>
        </p:nvPicPr>
        <p:blipFill>
          <a:blip r:embed="rId6" cstate="print"/>
          <a:srcRect/>
          <a:stretch>
            <a:fillRect/>
          </a:stretch>
        </p:blipFill>
        <p:spPr bwMode="auto">
          <a:xfrm>
            <a:off x="4241800" y="3906838"/>
            <a:ext cx="2071688" cy="2071687"/>
          </a:xfrm>
          <a:prstGeom prst="rect">
            <a:avLst/>
          </a:prstGeom>
          <a:noFill/>
          <a:ln w="9525">
            <a:noFill/>
            <a:miter lim="800000"/>
            <a:headEnd/>
            <a:tailEnd/>
          </a:ln>
        </p:spPr>
      </p:pic>
      <p:sp>
        <p:nvSpPr>
          <p:cNvPr id="82952" name="Text Box 8"/>
          <p:cNvSpPr txBox="1">
            <a:spLocks noChangeArrowheads="1"/>
          </p:cNvSpPr>
          <p:nvPr/>
        </p:nvSpPr>
        <p:spPr bwMode="auto">
          <a:xfrm>
            <a:off x="2347913" y="6213475"/>
            <a:ext cx="3811587" cy="3968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2000"/>
              <a:t>带有仿射变换的图像配准</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cstate="print"/>
          <a:srcRect/>
          <a:stretch>
            <a:fillRect/>
          </a:stretch>
        </p:blipFill>
        <p:spPr bwMode="auto">
          <a:xfrm>
            <a:off x="746125" y="1141413"/>
            <a:ext cx="2959100" cy="1779587"/>
          </a:xfrm>
          <a:prstGeom prst="rect">
            <a:avLst/>
          </a:prstGeom>
          <a:noFill/>
          <a:ln w="9525">
            <a:noFill/>
            <a:miter lim="800000"/>
            <a:headEnd/>
            <a:tailEnd/>
          </a:ln>
        </p:spPr>
      </p:pic>
      <p:pic>
        <p:nvPicPr>
          <p:cNvPr id="83971" name="Picture 3"/>
          <p:cNvPicPr>
            <a:picLocks noChangeAspect="1" noChangeArrowheads="1"/>
          </p:cNvPicPr>
          <p:nvPr/>
        </p:nvPicPr>
        <p:blipFill>
          <a:blip r:embed="rId3" cstate="print"/>
          <a:srcRect t="6229"/>
          <a:stretch>
            <a:fillRect/>
          </a:stretch>
        </p:blipFill>
        <p:spPr bwMode="auto">
          <a:xfrm>
            <a:off x="4535488" y="1093788"/>
            <a:ext cx="3225800" cy="1816100"/>
          </a:xfrm>
          <a:prstGeom prst="rect">
            <a:avLst/>
          </a:prstGeom>
          <a:noFill/>
          <a:ln w="9525">
            <a:noFill/>
            <a:miter lim="800000"/>
            <a:headEnd/>
            <a:tailEnd/>
          </a:ln>
        </p:spPr>
      </p:pic>
      <p:sp>
        <p:nvSpPr>
          <p:cNvPr id="83972" name="Rectangle 4"/>
          <p:cNvSpPr>
            <a:spLocks noChangeArrowheads="1"/>
          </p:cNvSpPr>
          <p:nvPr/>
        </p:nvSpPr>
        <p:spPr bwMode="auto">
          <a:xfrm>
            <a:off x="1614488" y="3035300"/>
            <a:ext cx="5397500" cy="396875"/>
          </a:xfrm>
          <a:prstGeom prst="rect">
            <a:avLst/>
          </a:prstGeom>
          <a:noFill/>
          <a:ln w="9525">
            <a:noFill/>
            <a:miter lim="800000"/>
            <a:headEnd/>
            <a:tailEnd/>
          </a:ln>
        </p:spPr>
        <p:txBody>
          <a:bodyPr>
            <a:spAutoFit/>
          </a:bodyPr>
          <a:lstStyle/>
          <a:p>
            <a:pPr marL="342900" indent="-342900" latinLnBrk="0">
              <a:spcBef>
                <a:spcPct val="20000"/>
              </a:spcBef>
              <a:buClr>
                <a:srgbClr val="CCFF33"/>
              </a:buClr>
              <a:buSzPct val="70000"/>
              <a:buFont typeface="Wingdings" pitchFamily="2" charset="2"/>
              <a:buNone/>
            </a:pPr>
            <a:r>
              <a:rPr lang="zh-CN" altLang="en-US" sz="2000"/>
              <a:t>可见光图像与红外图像的异类图像配准</a:t>
            </a:r>
          </a:p>
        </p:txBody>
      </p:sp>
      <p:pic>
        <p:nvPicPr>
          <p:cNvPr id="83973" name="Picture 5"/>
          <p:cNvPicPr>
            <a:picLocks noChangeAspect="1" noChangeArrowheads="1"/>
          </p:cNvPicPr>
          <p:nvPr/>
        </p:nvPicPr>
        <p:blipFill>
          <a:blip r:embed="rId4" cstate="print"/>
          <a:srcRect/>
          <a:stretch>
            <a:fillRect/>
          </a:stretch>
        </p:blipFill>
        <p:spPr bwMode="auto">
          <a:xfrm>
            <a:off x="387350" y="3975100"/>
            <a:ext cx="2178050" cy="1222375"/>
          </a:xfrm>
          <a:prstGeom prst="rect">
            <a:avLst/>
          </a:prstGeom>
          <a:noFill/>
          <a:ln w="9525">
            <a:noFill/>
            <a:miter lim="800000"/>
            <a:headEnd/>
            <a:tailEnd/>
          </a:ln>
        </p:spPr>
      </p:pic>
      <p:pic>
        <p:nvPicPr>
          <p:cNvPr id="83974" name="Picture 6"/>
          <p:cNvPicPr>
            <a:picLocks noChangeAspect="1" noChangeArrowheads="1"/>
          </p:cNvPicPr>
          <p:nvPr/>
        </p:nvPicPr>
        <p:blipFill>
          <a:blip r:embed="rId5" cstate="print"/>
          <a:srcRect/>
          <a:stretch>
            <a:fillRect/>
          </a:stretch>
        </p:blipFill>
        <p:spPr bwMode="auto">
          <a:xfrm>
            <a:off x="3182938" y="3976688"/>
            <a:ext cx="2203450" cy="1196975"/>
          </a:xfrm>
          <a:prstGeom prst="rect">
            <a:avLst/>
          </a:prstGeom>
          <a:noFill/>
          <a:ln w="9525">
            <a:noFill/>
            <a:miter lim="800000"/>
            <a:headEnd/>
            <a:tailEnd/>
          </a:ln>
        </p:spPr>
      </p:pic>
      <p:pic>
        <p:nvPicPr>
          <p:cNvPr id="83975" name="Picture 7"/>
          <p:cNvPicPr>
            <a:picLocks noChangeAspect="1" noChangeArrowheads="1"/>
          </p:cNvPicPr>
          <p:nvPr/>
        </p:nvPicPr>
        <p:blipFill>
          <a:blip r:embed="rId6" cstate="print"/>
          <a:srcRect/>
          <a:stretch>
            <a:fillRect/>
          </a:stretch>
        </p:blipFill>
        <p:spPr bwMode="auto">
          <a:xfrm>
            <a:off x="6037263" y="3986213"/>
            <a:ext cx="2160587" cy="1222375"/>
          </a:xfrm>
          <a:prstGeom prst="rect">
            <a:avLst/>
          </a:prstGeom>
          <a:noFill/>
          <a:ln w="9525">
            <a:noFill/>
            <a:miter lim="800000"/>
            <a:headEnd/>
            <a:tailEnd/>
          </a:ln>
        </p:spPr>
      </p:pic>
      <p:sp>
        <p:nvSpPr>
          <p:cNvPr id="83976" name="Text Box 8"/>
          <p:cNvSpPr txBox="1">
            <a:spLocks noChangeArrowheads="1"/>
          </p:cNvSpPr>
          <p:nvPr/>
        </p:nvSpPr>
        <p:spPr bwMode="auto">
          <a:xfrm>
            <a:off x="2973388" y="5649913"/>
            <a:ext cx="2622550" cy="396875"/>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2000"/>
              <a:t>多视角图像的配准</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50825" y="549275"/>
            <a:ext cx="7129463" cy="701675"/>
          </a:xfrm>
        </p:spPr>
        <p:txBody>
          <a:bodyPr/>
          <a:lstStyle/>
          <a:p>
            <a:pPr eaLnBrk="1" hangingPunct="1"/>
            <a:r>
              <a:rPr lang="zh-CN" altLang="en-US" sz="4000" smtClean="0">
                <a:solidFill>
                  <a:schemeClr val="tx1"/>
                </a:solidFill>
                <a:ea typeface="黑体" pitchFamily="49" charset="-122"/>
              </a:rPr>
              <a:t>配准过程中要注意的关键点：</a:t>
            </a:r>
          </a:p>
        </p:txBody>
      </p:sp>
      <p:sp>
        <p:nvSpPr>
          <p:cNvPr id="84995" name="Rectangle 3"/>
          <p:cNvSpPr>
            <a:spLocks noGrp="1" noChangeArrowheads="1"/>
          </p:cNvSpPr>
          <p:nvPr>
            <p:ph type="body" idx="1"/>
          </p:nvPr>
        </p:nvSpPr>
        <p:spPr>
          <a:xfrm>
            <a:off x="198438" y="1484313"/>
            <a:ext cx="8726487" cy="4752975"/>
          </a:xfrm>
        </p:spPr>
        <p:txBody>
          <a:bodyPr/>
          <a:lstStyle/>
          <a:p>
            <a:pPr eaLnBrk="1" hangingPunct="1">
              <a:lnSpc>
                <a:spcPct val="80000"/>
              </a:lnSpc>
            </a:pPr>
            <a:r>
              <a:rPr lang="zh-CN" altLang="en-US" sz="2800" smtClean="0">
                <a:solidFill>
                  <a:srgbClr val="CC0066"/>
                </a:solidFill>
                <a:ea typeface="黑体" pitchFamily="49" charset="-122"/>
              </a:rPr>
              <a:t>特征空间的选择</a:t>
            </a:r>
          </a:p>
          <a:p>
            <a:pPr eaLnBrk="1" hangingPunct="1">
              <a:lnSpc>
                <a:spcPct val="80000"/>
              </a:lnSpc>
              <a:buFontTx/>
              <a:buNone/>
            </a:pPr>
            <a:r>
              <a:rPr lang="zh-CN" altLang="en-US" sz="2400" smtClean="0">
                <a:ea typeface="黑体" pitchFamily="49" charset="-122"/>
              </a:rPr>
              <a:t>           对于配准图像有许多特征可供选择，例如：图像本身的灰度、边缘、曲线、角点、直线交点、高曲率点，也可以是不变矩、重心等。</a:t>
            </a:r>
          </a:p>
          <a:p>
            <a:pPr eaLnBrk="1" hangingPunct="1">
              <a:lnSpc>
                <a:spcPct val="80000"/>
              </a:lnSpc>
            </a:pPr>
            <a:r>
              <a:rPr lang="zh-CN" altLang="en-US" sz="2800" smtClean="0">
                <a:solidFill>
                  <a:srgbClr val="CC0066"/>
                </a:solidFill>
                <a:ea typeface="黑体" pitchFamily="49" charset="-122"/>
              </a:rPr>
              <a:t>相似性测度的选择</a:t>
            </a:r>
          </a:p>
          <a:p>
            <a:pPr eaLnBrk="1" hangingPunct="1">
              <a:lnSpc>
                <a:spcPct val="80000"/>
              </a:lnSpc>
              <a:buFontTx/>
              <a:buNone/>
            </a:pPr>
            <a:r>
              <a:rPr lang="zh-CN" altLang="en-US" sz="2400" smtClean="0">
                <a:ea typeface="黑体" pitchFamily="49" charset="-122"/>
              </a:rPr>
              <a:t>          相似性测度的选择是图像配准中最重要的步骤之一，它决定如何确定匹配位置，其配准的程度最后转化为匹配或不匹配。</a:t>
            </a:r>
          </a:p>
          <a:p>
            <a:pPr eaLnBrk="1" hangingPunct="1">
              <a:lnSpc>
                <a:spcPct val="80000"/>
              </a:lnSpc>
            </a:pPr>
            <a:r>
              <a:rPr lang="zh-CN" altLang="en-US" sz="2800" smtClean="0">
                <a:solidFill>
                  <a:srgbClr val="CC0066"/>
                </a:solidFill>
                <a:ea typeface="黑体" pitchFamily="49" charset="-122"/>
              </a:rPr>
              <a:t>搜索空间与策略的选择</a:t>
            </a:r>
          </a:p>
          <a:p>
            <a:pPr eaLnBrk="1" hangingPunct="1">
              <a:lnSpc>
                <a:spcPct val="80000"/>
              </a:lnSpc>
              <a:buFontTx/>
              <a:buNone/>
            </a:pPr>
            <a:r>
              <a:rPr lang="zh-CN" altLang="en-US" sz="2400" smtClean="0">
                <a:ea typeface="黑体" pitchFamily="49" charset="-122"/>
              </a:rPr>
              <a:t>          搜索空间通常是要找到配准的最佳位置的位置集，很多情况下，减少测量的数量很重要，误匹配位置越多，计算量就越大，问题越严重。可以利用一些可得到的信息去掉不可能匹配的搜索子空间，从而减少计算量。          </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228600" y="549275"/>
            <a:ext cx="3119438" cy="746125"/>
          </a:xfrm>
        </p:spPr>
        <p:txBody>
          <a:bodyPr/>
          <a:lstStyle/>
          <a:p>
            <a:pPr eaLnBrk="1" hangingPunct="1">
              <a:defRPr/>
            </a:pPr>
            <a:r>
              <a:rPr lang="zh-CN" altLang="en-US" sz="3600" smtClean="0">
                <a:solidFill>
                  <a:schemeClr val="tx1"/>
                </a:solidFill>
                <a:ea typeface="黑体" pitchFamily="49" charset="-122"/>
              </a:rPr>
              <a:t>配准的方法：</a:t>
            </a:r>
          </a:p>
        </p:txBody>
      </p:sp>
      <p:sp>
        <p:nvSpPr>
          <p:cNvPr id="5125" name="Rectangle 3"/>
          <p:cNvSpPr>
            <a:spLocks noGrp="1" noChangeArrowheads="1"/>
          </p:cNvSpPr>
          <p:nvPr>
            <p:ph type="body" idx="1"/>
          </p:nvPr>
        </p:nvSpPr>
        <p:spPr>
          <a:xfrm>
            <a:off x="228600" y="1438275"/>
            <a:ext cx="8763000" cy="2206625"/>
          </a:xfrm>
        </p:spPr>
        <p:txBody>
          <a:bodyPr/>
          <a:lstStyle/>
          <a:p>
            <a:pPr eaLnBrk="1" hangingPunct="1"/>
            <a:r>
              <a:rPr lang="zh-CN" altLang="en-US" sz="2400" smtClean="0">
                <a:latin typeface="黑体" pitchFamily="49" charset="-122"/>
                <a:ea typeface="黑体" pitchFamily="49" charset="-122"/>
              </a:rPr>
              <a:t>图像配准的一般做法是，首先在</a:t>
            </a:r>
            <a:r>
              <a:rPr lang="zh-CN" altLang="en-US" sz="2400" smtClean="0">
                <a:solidFill>
                  <a:srgbClr val="008000"/>
                </a:solidFill>
                <a:latin typeface="黑体" pitchFamily="49" charset="-122"/>
                <a:ea typeface="黑体" pitchFamily="49" charset="-122"/>
              </a:rPr>
              <a:t>参考图</a:t>
            </a:r>
            <a:r>
              <a:rPr lang="zh-CN" altLang="en-US" sz="2400" smtClean="0">
                <a:latin typeface="黑体" pitchFamily="49" charset="-122"/>
                <a:ea typeface="黑体" pitchFamily="49" charset="-122"/>
              </a:rPr>
              <a:t>上选取以某一目标点为中心的图像子块，并称它</a:t>
            </a:r>
            <a:r>
              <a:rPr lang="zh-CN" altLang="en-US" sz="2400" smtClean="0">
                <a:solidFill>
                  <a:srgbClr val="008000"/>
                </a:solidFill>
                <a:latin typeface="黑体" pitchFamily="49" charset="-122"/>
                <a:ea typeface="黑体" pitchFamily="49" charset="-122"/>
              </a:rPr>
              <a:t>为</a:t>
            </a:r>
            <a:r>
              <a:rPr lang="zh-CN" altLang="en-US" sz="2400" smtClean="0">
                <a:latin typeface="黑体" pitchFamily="49" charset="-122"/>
                <a:ea typeface="黑体" pitchFamily="49" charset="-122"/>
              </a:rPr>
              <a:t>图像配准的</a:t>
            </a:r>
            <a:r>
              <a:rPr lang="zh-CN" altLang="en-US" sz="2400" smtClean="0">
                <a:solidFill>
                  <a:srgbClr val="008000"/>
                </a:solidFill>
                <a:latin typeface="黑体" pitchFamily="49" charset="-122"/>
                <a:ea typeface="黑体" pitchFamily="49" charset="-122"/>
              </a:rPr>
              <a:t>目标窗口</a:t>
            </a:r>
            <a:r>
              <a:rPr lang="zh-CN" altLang="en-US" sz="2400" smtClean="0">
                <a:latin typeface="黑体" pitchFamily="49" charset="-122"/>
                <a:ea typeface="黑体" pitchFamily="49" charset="-122"/>
              </a:rPr>
              <a:t>，然后让目标窗口在待配准图上有秩序地移动，每移到一个位置，就把目标窗口与</a:t>
            </a:r>
            <a:r>
              <a:rPr lang="zh-CN" altLang="en-US" sz="2400" smtClean="0">
                <a:solidFill>
                  <a:srgbClr val="008000"/>
                </a:solidFill>
                <a:latin typeface="黑体" pitchFamily="49" charset="-122"/>
                <a:ea typeface="黑体" pitchFamily="49" charset="-122"/>
              </a:rPr>
              <a:t>待配准图</a:t>
            </a:r>
            <a:r>
              <a:rPr lang="zh-CN" altLang="en-US" sz="2400" smtClean="0">
                <a:latin typeface="黑体" pitchFamily="49" charset="-122"/>
                <a:ea typeface="黑体" pitchFamily="49" charset="-122"/>
              </a:rPr>
              <a:t>的对应部分进行相关比较，直到找到配准位置为止。 </a:t>
            </a:r>
          </a:p>
        </p:txBody>
      </p:sp>
      <p:grpSp>
        <p:nvGrpSpPr>
          <p:cNvPr id="2" name="Group 4"/>
          <p:cNvGrpSpPr>
            <a:grpSpLocks/>
          </p:cNvGrpSpPr>
          <p:nvPr/>
        </p:nvGrpSpPr>
        <p:grpSpPr bwMode="auto">
          <a:xfrm>
            <a:off x="355600" y="4067175"/>
            <a:ext cx="2435225" cy="2143125"/>
            <a:chOff x="3477" y="1333"/>
            <a:chExt cx="1838" cy="1478"/>
          </a:xfrm>
        </p:grpSpPr>
        <p:sp>
          <p:nvSpPr>
            <p:cNvPr id="5188" name="Rectangle 5"/>
            <p:cNvSpPr>
              <a:spLocks noChangeArrowheads="1"/>
            </p:cNvSpPr>
            <p:nvPr/>
          </p:nvSpPr>
          <p:spPr bwMode="auto">
            <a:xfrm>
              <a:off x="3477" y="1333"/>
              <a:ext cx="1838" cy="1478"/>
            </a:xfrm>
            <a:prstGeom prst="rect">
              <a:avLst/>
            </a:prstGeom>
            <a:solidFill>
              <a:srgbClr val="CCCCFF"/>
            </a:solidFill>
            <a:ln w="9525">
              <a:solidFill>
                <a:srgbClr val="000000"/>
              </a:solidFill>
              <a:miter lim="800000"/>
              <a:headEnd/>
              <a:tailEnd/>
            </a:ln>
          </p:spPr>
          <p:txBody>
            <a:bodyPr/>
            <a:lstStyle/>
            <a:p>
              <a:endParaRPr lang="zh-CN" altLang="en-US"/>
            </a:p>
          </p:txBody>
        </p:sp>
        <p:sp>
          <p:nvSpPr>
            <p:cNvPr id="5189" name="Rectangle 6"/>
            <p:cNvSpPr>
              <a:spLocks noChangeArrowheads="1"/>
            </p:cNvSpPr>
            <p:nvPr/>
          </p:nvSpPr>
          <p:spPr bwMode="auto">
            <a:xfrm>
              <a:off x="3925" y="1589"/>
              <a:ext cx="710" cy="518"/>
            </a:xfrm>
            <a:prstGeom prst="rect">
              <a:avLst/>
            </a:prstGeom>
            <a:solidFill>
              <a:srgbClr val="CCCCFF"/>
            </a:solidFill>
            <a:ln w="12700" cap="rnd">
              <a:solidFill>
                <a:schemeClr val="bg2"/>
              </a:solidFill>
              <a:prstDash val="sysDot"/>
              <a:miter lim="800000"/>
              <a:headEnd/>
              <a:tailEnd/>
            </a:ln>
          </p:spPr>
          <p:txBody>
            <a:bodyPr/>
            <a:lstStyle/>
            <a:p>
              <a:endParaRPr lang="zh-CN" altLang="en-US"/>
            </a:p>
          </p:txBody>
        </p:sp>
        <p:graphicFrame>
          <p:nvGraphicFramePr>
            <p:cNvPr id="5122" name="Object 7"/>
            <p:cNvGraphicFramePr>
              <a:graphicFrameLocks noChangeAspect="1"/>
            </p:cNvGraphicFramePr>
            <p:nvPr/>
          </p:nvGraphicFramePr>
          <p:xfrm>
            <a:off x="4034" y="1669"/>
            <a:ext cx="495" cy="319"/>
          </p:xfrm>
          <a:graphic>
            <a:graphicData uri="http://schemas.openxmlformats.org/presentationml/2006/ole">
              <p:oleObj spid="_x0000_s183298" name="Picture2" r:id="rId3" imgW="562680" imgH="362520" progId="Word.Picture.8">
                <p:embed/>
              </p:oleObj>
            </a:graphicData>
          </a:graphic>
        </p:graphicFrame>
        <p:sp>
          <p:nvSpPr>
            <p:cNvPr id="5190" name="Rectangle 8"/>
            <p:cNvSpPr>
              <a:spLocks noChangeArrowheads="1"/>
            </p:cNvSpPr>
            <p:nvPr/>
          </p:nvSpPr>
          <p:spPr bwMode="auto">
            <a:xfrm>
              <a:off x="4113" y="1894"/>
              <a:ext cx="745" cy="519"/>
            </a:xfrm>
            <a:prstGeom prst="rect">
              <a:avLst/>
            </a:prstGeom>
            <a:solidFill>
              <a:srgbClr val="FFFFFF"/>
            </a:solidFill>
            <a:ln w="9525">
              <a:solidFill>
                <a:srgbClr val="000000"/>
              </a:solidFill>
              <a:miter lim="800000"/>
              <a:headEnd/>
              <a:tailEnd/>
            </a:ln>
          </p:spPr>
          <p:txBody>
            <a:bodyPr/>
            <a:lstStyle/>
            <a:p>
              <a:endParaRPr lang="zh-CN" altLang="en-US"/>
            </a:p>
          </p:txBody>
        </p:sp>
        <p:graphicFrame>
          <p:nvGraphicFramePr>
            <p:cNvPr id="5123" name="Object 9"/>
            <p:cNvGraphicFramePr>
              <a:graphicFrameLocks noChangeAspect="1"/>
            </p:cNvGraphicFramePr>
            <p:nvPr/>
          </p:nvGraphicFramePr>
          <p:xfrm>
            <a:off x="4212" y="1975"/>
            <a:ext cx="516" cy="332"/>
          </p:xfrm>
          <a:graphic>
            <a:graphicData uri="http://schemas.openxmlformats.org/presentationml/2006/ole">
              <p:oleObj spid="_x0000_s183299" name="Picture2" r:id="rId4" imgW="562680" imgH="362520" progId="Word.Picture.8">
                <p:embed/>
              </p:oleObj>
            </a:graphicData>
          </a:graphic>
        </p:graphicFrame>
      </p:grpSp>
      <p:pic>
        <p:nvPicPr>
          <p:cNvPr id="5127" name="Picture 10"/>
          <p:cNvPicPr>
            <a:picLocks noChangeAspect="1" noChangeArrowheads="1"/>
          </p:cNvPicPr>
          <p:nvPr/>
        </p:nvPicPr>
        <p:blipFill>
          <a:blip r:embed="rId5" cstate="print"/>
          <a:srcRect/>
          <a:stretch>
            <a:fillRect/>
          </a:stretch>
        </p:blipFill>
        <p:spPr bwMode="auto">
          <a:xfrm>
            <a:off x="3330575" y="3976688"/>
            <a:ext cx="2433638" cy="2274887"/>
          </a:xfrm>
          <a:prstGeom prst="rect">
            <a:avLst/>
          </a:prstGeom>
          <a:noFill/>
          <a:ln w="9525">
            <a:noFill/>
            <a:miter lim="800000"/>
            <a:headEnd/>
            <a:tailEnd/>
          </a:ln>
        </p:spPr>
      </p:pic>
      <p:grpSp>
        <p:nvGrpSpPr>
          <p:cNvPr id="3" name="Group 11"/>
          <p:cNvGrpSpPr>
            <a:grpSpLocks/>
          </p:cNvGrpSpPr>
          <p:nvPr/>
        </p:nvGrpSpPr>
        <p:grpSpPr bwMode="auto">
          <a:xfrm>
            <a:off x="5845175" y="4108450"/>
            <a:ext cx="3092450" cy="1958975"/>
            <a:chOff x="3682" y="2588"/>
            <a:chExt cx="1948" cy="1234"/>
          </a:xfrm>
        </p:grpSpPr>
        <p:sp>
          <p:nvSpPr>
            <p:cNvPr id="5129" name="Text Box 12"/>
            <p:cNvSpPr txBox="1">
              <a:spLocks noChangeArrowheads="1"/>
            </p:cNvSpPr>
            <p:nvPr/>
          </p:nvSpPr>
          <p:spPr bwMode="auto">
            <a:xfrm>
              <a:off x="3682" y="3282"/>
              <a:ext cx="216" cy="187"/>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N</a:t>
              </a:r>
              <a:endParaRPr lang="en-US" altLang="zh-CN" sz="1200" b="1"/>
            </a:p>
          </p:txBody>
        </p:sp>
        <p:grpSp>
          <p:nvGrpSpPr>
            <p:cNvPr id="4" name="Group 13"/>
            <p:cNvGrpSpPr>
              <a:grpSpLocks/>
            </p:cNvGrpSpPr>
            <p:nvPr/>
          </p:nvGrpSpPr>
          <p:grpSpPr bwMode="auto">
            <a:xfrm>
              <a:off x="4004" y="2872"/>
              <a:ext cx="937" cy="937"/>
              <a:chOff x="2988" y="4806"/>
              <a:chExt cx="2036" cy="2039"/>
            </a:xfrm>
          </p:grpSpPr>
          <p:grpSp>
            <p:nvGrpSpPr>
              <p:cNvPr id="5" name="Group 14"/>
              <p:cNvGrpSpPr>
                <a:grpSpLocks/>
              </p:cNvGrpSpPr>
              <p:nvPr/>
            </p:nvGrpSpPr>
            <p:grpSpPr bwMode="auto">
              <a:xfrm>
                <a:off x="2988" y="4806"/>
                <a:ext cx="2035" cy="2039"/>
                <a:chOff x="2988" y="4806"/>
                <a:chExt cx="1252" cy="1223"/>
              </a:xfrm>
            </p:grpSpPr>
            <p:grpSp>
              <p:nvGrpSpPr>
                <p:cNvPr id="6" name="Group 15"/>
                <p:cNvGrpSpPr>
                  <a:grpSpLocks/>
                </p:cNvGrpSpPr>
                <p:nvPr/>
              </p:nvGrpSpPr>
              <p:grpSpPr bwMode="auto">
                <a:xfrm>
                  <a:off x="2988" y="4806"/>
                  <a:ext cx="313" cy="1222"/>
                  <a:chOff x="2988" y="4806"/>
                  <a:chExt cx="313" cy="1359"/>
                </a:xfrm>
              </p:grpSpPr>
              <p:sp>
                <p:nvSpPr>
                  <p:cNvPr id="5185" name="Line 16"/>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86" name="Line 17"/>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87" name="Line 18"/>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nvGrpSpPr>
                <p:cNvPr id="7" name="Group 19"/>
                <p:cNvGrpSpPr>
                  <a:grpSpLocks/>
                </p:cNvGrpSpPr>
                <p:nvPr/>
              </p:nvGrpSpPr>
              <p:grpSpPr bwMode="auto">
                <a:xfrm>
                  <a:off x="3458" y="4806"/>
                  <a:ext cx="313" cy="1223"/>
                  <a:chOff x="2988" y="4806"/>
                  <a:chExt cx="313" cy="1359"/>
                </a:xfrm>
              </p:grpSpPr>
              <p:sp>
                <p:nvSpPr>
                  <p:cNvPr id="5182" name="Line 20"/>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83" name="Line 21"/>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84" name="Line 22"/>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nvGrpSpPr>
                <p:cNvPr id="8" name="Group 23"/>
                <p:cNvGrpSpPr>
                  <a:grpSpLocks/>
                </p:cNvGrpSpPr>
                <p:nvPr/>
              </p:nvGrpSpPr>
              <p:grpSpPr bwMode="auto">
                <a:xfrm>
                  <a:off x="3927" y="4806"/>
                  <a:ext cx="313" cy="1222"/>
                  <a:chOff x="2988" y="4806"/>
                  <a:chExt cx="313" cy="1359"/>
                </a:xfrm>
              </p:grpSpPr>
              <p:sp>
                <p:nvSpPr>
                  <p:cNvPr id="5179" name="Line 24"/>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80" name="Line 25"/>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81" name="Line 26"/>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grpSp>
            <p:nvGrpSpPr>
              <p:cNvPr id="9" name="Group 27"/>
              <p:cNvGrpSpPr>
                <a:grpSpLocks/>
              </p:cNvGrpSpPr>
              <p:nvPr/>
            </p:nvGrpSpPr>
            <p:grpSpPr bwMode="auto">
              <a:xfrm rot="-5400000">
                <a:off x="2986" y="4808"/>
                <a:ext cx="2039" cy="2036"/>
                <a:chOff x="2988" y="4806"/>
                <a:chExt cx="1252" cy="1223"/>
              </a:xfrm>
            </p:grpSpPr>
            <p:grpSp>
              <p:nvGrpSpPr>
                <p:cNvPr id="10" name="Group 28"/>
                <p:cNvGrpSpPr>
                  <a:grpSpLocks/>
                </p:cNvGrpSpPr>
                <p:nvPr/>
              </p:nvGrpSpPr>
              <p:grpSpPr bwMode="auto">
                <a:xfrm>
                  <a:off x="2988" y="4806"/>
                  <a:ext cx="313" cy="1222"/>
                  <a:chOff x="2988" y="4806"/>
                  <a:chExt cx="313" cy="1359"/>
                </a:xfrm>
              </p:grpSpPr>
              <p:sp>
                <p:nvSpPr>
                  <p:cNvPr id="5173" name="Line 29"/>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74" name="Line 30"/>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75" name="Line 31"/>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nvGrpSpPr>
                <p:cNvPr id="11" name="Group 32"/>
                <p:cNvGrpSpPr>
                  <a:grpSpLocks/>
                </p:cNvGrpSpPr>
                <p:nvPr/>
              </p:nvGrpSpPr>
              <p:grpSpPr bwMode="auto">
                <a:xfrm>
                  <a:off x="3458" y="4806"/>
                  <a:ext cx="313" cy="1223"/>
                  <a:chOff x="2988" y="4806"/>
                  <a:chExt cx="313" cy="1359"/>
                </a:xfrm>
              </p:grpSpPr>
              <p:sp>
                <p:nvSpPr>
                  <p:cNvPr id="5170" name="Line 33"/>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71" name="Line 34"/>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72" name="Line 35"/>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nvGrpSpPr>
                <p:cNvPr id="12" name="Group 36"/>
                <p:cNvGrpSpPr>
                  <a:grpSpLocks/>
                </p:cNvGrpSpPr>
                <p:nvPr/>
              </p:nvGrpSpPr>
              <p:grpSpPr bwMode="auto">
                <a:xfrm>
                  <a:off x="3927" y="4806"/>
                  <a:ext cx="313" cy="1222"/>
                  <a:chOff x="2988" y="4806"/>
                  <a:chExt cx="313" cy="1359"/>
                </a:xfrm>
              </p:grpSpPr>
              <p:sp>
                <p:nvSpPr>
                  <p:cNvPr id="5167" name="Line 37"/>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68" name="Line 38"/>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69" name="Line 39"/>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grpSp>
        <p:grpSp>
          <p:nvGrpSpPr>
            <p:cNvPr id="13" name="Group 40"/>
            <p:cNvGrpSpPr>
              <a:grpSpLocks/>
            </p:cNvGrpSpPr>
            <p:nvPr/>
          </p:nvGrpSpPr>
          <p:grpSpPr bwMode="auto">
            <a:xfrm>
              <a:off x="5396" y="3255"/>
              <a:ext cx="234" cy="235"/>
              <a:chOff x="6275" y="4806"/>
              <a:chExt cx="510" cy="510"/>
            </a:xfrm>
          </p:grpSpPr>
          <p:grpSp>
            <p:nvGrpSpPr>
              <p:cNvPr id="14" name="Group 41"/>
              <p:cNvGrpSpPr>
                <a:grpSpLocks/>
              </p:cNvGrpSpPr>
              <p:nvPr/>
            </p:nvGrpSpPr>
            <p:grpSpPr bwMode="auto">
              <a:xfrm rot="-5400000">
                <a:off x="6274" y="4807"/>
                <a:ext cx="510" cy="508"/>
                <a:chOff x="2988" y="4806"/>
                <a:chExt cx="313" cy="1359"/>
              </a:xfrm>
            </p:grpSpPr>
            <p:sp>
              <p:nvSpPr>
                <p:cNvPr id="5159" name="Line 42"/>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60" name="Line 43"/>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61" name="Line 44"/>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nvGrpSpPr>
              <p:cNvPr id="15" name="Group 45"/>
              <p:cNvGrpSpPr>
                <a:grpSpLocks/>
              </p:cNvGrpSpPr>
              <p:nvPr/>
            </p:nvGrpSpPr>
            <p:grpSpPr bwMode="auto">
              <a:xfrm>
                <a:off x="6275" y="4806"/>
                <a:ext cx="510" cy="510"/>
                <a:chOff x="2988" y="4806"/>
                <a:chExt cx="313" cy="1359"/>
              </a:xfrm>
            </p:grpSpPr>
            <p:sp>
              <p:nvSpPr>
                <p:cNvPr id="5156" name="Line 46"/>
                <p:cNvSpPr>
                  <a:spLocks noChangeShapeType="1"/>
                </p:cNvSpPr>
                <p:nvPr/>
              </p:nvSpPr>
              <p:spPr bwMode="auto">
                <a:xfrm>
                  <a:off x="2988" y="4806"/>
                  <a:ext cx="0" cy="1359"/>
                </a:xfrm>
                <a:prstGeom prst="line">
                  <a:avLst/>
                </a:prstGeom>
                <a:noFill/>
                <a:ln w="9525">
                  <a:solidFill>
                    <a:schemeClr val="tx1"/>
                  </a:solidFill>
                  <a:round/>
                  <a:headEnd/>
                  <a:tailEnd/>
                </a:ln>
              </p:spPr>
              <p:txBody>
                <a:bodyPr/>
                <a:lstStyle/>
                <a:p>
                  <a:endParaRPr lang="zh-CN" altLang="en-US"/>
                </a:p>
              </p:txBody>
            </p:sp>
            <p:sp>
              <p:nvSpPr>
                <p:cNvPr id="5157" name="Line 47"/>
                <p:cNvSpPr>
                  <a:spLocks noChangeShapeType="1"/>
                </p:cNvSpPr>
                <p:nvPr/>
              </p:nvSpPr>
              <p:spPr bwMode="auto">
                <a:xfrm>
                  <a:off x="3145" y="4806"/>
                  <a:ext cx="0" cy="1359"/>
                </a:xfrm>
                <a:prstGeom prst="line">
                  <a:avLst/>
                </a:prstGeom>
                <a:noFill/>
                <a:ln w="9525">
                  <a:solidFill>
                    <a:schemeClr val="tx1"/>
                  </a:solidFill>
                  <a:round/>
                  <a:headEnd/>
                  <a:tailEnd/>
                </a:ln>
              </p:spPr>
              <p:txBody>
                <a:bodyPr/>
                <a:lstStyle/>
                <a:p>
                  <a:endParaRPr lang="zh-CN" altLang="en-US"/>
                </a:p>
              </p:txBody>
            </p:sp>
            <p:sp>
              <p:nvSpPr>
                <p:cNvPr id="5158" name="Line 48"/>
                <p:cNvSpPr>
                  <a:spLocks noChangeShapeType="1"/>
                </p:cNvSpPr>
                <p:nvPr/>
              </p:nvSpPr>
              <p:spPr bwMode="auto">
                <a:xfrm>
                  <a:off x="3301" y="4806"/>
                  <a:ext cx="0" cy="1359"/>
                </a:xfrm>
                <a:prstGeom prst="line">
                  <a:avLst/>
                </a:prstGeom>
                <a:noFill/>
                <a:ln w="9525">
                  <a:solidFill>
                    <a:schemeClr val="tx1"/>
                  </a:solidFill>
                  <a:round/>
                  <a:headEnd/>
                  <a:tailEnd/>
                </a:ln>
              </p:spPr>
              <p:txBody>
                <a:bodyPr/>
                <a:lstStyle/>
                <a:p>
                  <a:endParaRPr lang="zh-CN" altLang="en-US"/>
                </a:p>
              </p:txBody>
            </p:sp>
          </p:grpSp>
        </p:grpSp>
        <p:sp>
          <p:nvSpPr>
            <p:cNvPr id="5132" name="Text Box 49"/>
            <p:cNvSpPr txBox="1">
              <a:spLocks noChangeArrowheads="1"/>
            </p:cNvSpPr>
            <p:nvPr/>
          </p:nvSpPr>
          <p:spPr bwMode="auto">
            <a:xfrm>
              <a:off x="5384" y="3039"/>
              <a:ext cx="240" cy="187"/>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M</a:t>
              </a:r>
              <a:endParaRPr lang="en-US" altLang="zh-CN" sz="1200" b="1"/>
            </a:p>
          </p:txBody>
        </p:sp>
        <p:sp>
          <p:nvSpPr>
            <p:cNvPr id="5133" name="Text Box 50"/>
            <p:cNvSpPr txBox="1">
              <a:spLocks noChangeArrowheads="1"/>
            </p:cNvSpPr>
            <p:nvPr/>
          </p:nvSpPr>
          <p:spPr bwMode="auto">
            <a:xfrm>
              <a:off x="5156" y="3307"/>
              <a:ext cx="216" cy="187"/>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M</a:t>
              </a:r>
              <a:endParaRPr lang="en-US" altLang="zh-CN" sz="1200" b="1"/>
            </a:p>
          </p:txBody>
        </p:sp>
        <p:grpSp>
          <p:nvGrpSpPr>
            <p:cNvPr id="16" name="Group 51"/>
            <p:cNvGrpSpPr>
              <a:grpSpLocks/>
            </p:cNvGrpSpPr>
            <p:nvPr/>
          </p:nvGrpSpPr>
          <p:grpSpPr bwMode="auto">
            <a:xfrm>
              <a:off x="5396" y="3164"/>
              <a:ext cx="216" cy="63"/>
              <a:chOff x="7349" y="4366"/>
              <a:chExt cx="539" cy="157"/>
            </a:xfrm>
          </p:grpSpPr>
          <p:sp>
            <p:nvSpPr>
              <p:cNvPr id="5151" name="Line 52"/>
              <p:cNvSpPr>
                <a:spLocks noChangeShapeType="1"/>
              </p:cNvSpPr>
              <p:nvPr/>
            </p:nvSpPr>
            <p:spPr bwMode="auto">
              <a:xfrm>
                <a:off x="7888" y="4366"/>
                <a:ext cx="0" cy="157"/>
              </a:xfrm>
              <a:prstGeom prst="line">
                <a:avLst/>
              </a:prstGeom>
              <a:noFill/>
              <a:ln w="9525">
                <a:solidFill>
                  <a:schemeClr val="tx1"/>
                </a:solidFill>
                <a:round/>
                <a:headEnd/>
                <a:tailEnd/>
              </a:ln>
            </p:spPr>
            <p:txBody>
              <a:bodyPr/>
              <a:lstStyle/>
              <a:p>
                <a:endParaRPr lang="zh-CN" altLang="en-US"/>
              </a:p>
            </p:txBody>
          </p:sp>
          <p:sp>
            <p:nvSpPr>
              <p:cNvPr id="5152" name="Line 53"/>
              <p:cNvSpPr>
                <a:spLocks noChangeShapeType="1"/>
              </p:cNvSpPr>
              <p:nvPr/>
            </p:nvSpPr>
            <p:spPr bwMode="auto">
              <a:xfrm>
                <a:off x="7349" y="4366"/>
                <a:ext cx="0" cy="157"/>
              </a:xfrm>
              <a:prstGeom prst="line">
                <a:avLst/>
              </a:prstGeom>
              <a:noFill/>
              <a:ln w="9525">
                <a:solidFill>
                  <a:schemeClr val="tx1"/>
                </a:solidFill>
                <a:round/>
                <a:headEnd/>
                <a:tailEnd/>
              </a:ln>
            </p:spPr>
            <p:txBody>
              <a:bodyPr/>
              <a:lstStyle/>
              <a:p>
                <a:endParaRPr lang="zh-CN" altLang="en-US"/>
              </a:p>
            </p:txBody>
          </p:sp>
          <p:sp>
            <p:nvSpPr>
              <p:cNvPr id="5153" name="Line 54"/>
              <p:cNvSpPr>
                <a:spLocks noChangeShapeType="1"/>
              </p:cNvSpPr>
              <p:nvPr/>
            </p:nvSpPr>
            <p:spPr bwMode="auto">
              <a:xfrm>
                <a:off x="7349" y="4423"/>
                <a:ext cx="539" cy="1"/>
              </a:xfrm>
              <a:prstGeom prst="line">
                <a:avLst/>
              </a:prstGeom>
              <a:noFill/>
              <a:ln w="9525">
                <a:solidFill>
                  <a:schemeClr val="tx1"/>
                </a:solidFill>
                <a:round/>
                <a:headEnd type="stealth" w="sm" len="med"/>
                <a:tailEnd type="stealth" w="sm" len="med"/>
              </a:ln>
            </p:spPr>
            <p:txBody>
              <a:bodyPr/>
              <a:lstStyle/>
              <a:p>
                <a:endParaRPr lang="zh-CN" altLang="en-US"/>
              </a:p>
            </p:txBody>
          </p:sp>
        </p:grpSp>
        <p:grpSp>
          <p:nvGrpSpPr>
            <p:cNvPr id="17" name="Group 55"/>
            <p:cNvGrpSpPr>
              <a:grpSpLocks/>
            </p:cNvGrpSpPr>
            <p:nvPr/>
          </p:nvGrpSpPr>
          <p:grpSpPr bwMode="auto">
            <a:xfrm>
              <a:off x="5324" y="3265"/>
              <a:ext cx="62" cy="216"/>
              <a:chOff x="7168" y="4619"/>
              <a:chExt cx="155" cy="539"/>
            </a:xfrm>
          </p:grpSpPr>
          <p:sp>
            <p:nvSpPr>
              <p:cNvPr id="5148" name="Line 56"/>
              <p:cNvSpPr>
                <a:spLocks noChangeShapeType="1"/>
              </p:cNvSpPr>
              <p:nvPr/>
            </p:nvSpPr>
            <p:spPr bwMode="auto">
              <a:xfrm rot="5400000">
                <a:off x="7246" y="5080"/>
                <a:ext cx="0" cy="155"/>
              </a:xfrm>
              <a:prstGeom prst="line">
                <a:avLst/>
              </a:prstGeom>
              <a:noFill/>
              <a:ln w="9525">
                <a:solidFill>
                  <a:schemeClr val="tx1"/>
                </a:solidFill>
                <a:round/>
                <a:headEnd/>
                <a:tailEnd/>
              </a:ln>
            </p:spPr>
            <p:txBody>
              <a:bodyPr/>
              <a:lstStyle/>
              <a:p>
                <a:endParaRPr lang="zh-CN" altLang="en-US"/>
              </a:p>
            </p:txBody>
          </p:sp>
          <p:sp>
            <p:nvSpPr>
              <p:cNvPr id="5149" name="Line 57"/>
              <p:cNvSpPr>
                <a:spLocks noChangeShapeType="1"/>
              </p:cNvSpPr>
              <p:nvPr/>
            </p:nvSpPr>
            <p:spPr bwMode="auto">
              <a:xfrm rot="5400000">
                <a:off x="7246" y="4541"/>
                <a:ext cx="0" cy="155"/>
              </a:xfrm>
              <a:prstGeom prst="line">
                <a:avLst/>
              </a:prstGeom>
              <a:noFill/>
              <a:ln w="9525">
                <a:solidFill>
                  <a:schemeClr val="tx1"/>
                </a:solidFill>
                <a:round/>
                <a:headEnd/>
                <a:tailEnd/>
              </a:ln>
            </p:spPr>
            <p:txBody>
              <a:bodyPr/>
              <a:lstStyle/>
              <a:p>
                <a:endParaRPr lang="zh-CN" altLang="en-US"/>
              </a:p>
            </p:txBody>
          </p:sp>
          <p:sp>
            <p:nvSpPr>
              <p:cNvPr id="5150" name="Line 58"/>
              <p:cNvSpPr>
                <a:spLocks noChangeShapeType="1"/>
              </p:cNvSpPr>
              <p:nvPr/>
            </p:nvSpPr>
            <p:spPr bwMode="auto">
              <a:xfrm rot="5400000">
                <a:off x="6997" y="4888"/>
                <a:ext cx="539" cy="1"/>
              </a:xfrm>
              <a:prstGeom prst="line">
                <a:avLst/>
              </a:prstGeom>
              <a:noFill/>
              <a:ln w="9525">
                <a:solidFill>
                  <a:schemeClr val="tx1"/>
                </a:solidFill>
                <a:round/>
                <a:headEnd type="stealth" w="sm" len="med"/>
                <a:tailEnd type="stealth" w="sm" len="med"/>
              </a:ln>
            </p:spPr>
            <p:txBody>
              <a:bodyPr/>
              <a:lstStyle/>
              <a:p>
                <a:endParaRPr lang="zh-CN" altLang="en-US"/>
              </a:p>
            </p:txBody>
          </p:sp>
        </p:grpSp>
        <p:sp>
          <p:nvSpPr>
            <p:cNvPr id="5136" name="Text Box 59"/>
            <p:cNvSpPr txBox="1">
              <a:spLocks noChangeArrowheads="1"/>
            </p:cNvSpPr>
            <p:nvPr/>
          </p:nvSpPr>
          <p:spPr bwMode="auto">
            <a:xfrm>
              <a:off x="5126" y="3059"/>
              <a:ext cx="216" cy="188"/>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X</a:t>
              </a:r>
              <a:endParaRPr lang="en-US" altLang="zh-CN" sz="1200" b="1"/>
            </a:p>
          </p:txBody>
        </p:sp>
        <p:sp>
          <p:nvSpPr>
            <p:cNvPr id="5137" name="Rectangle 60" descr="宽下对角线"/>
            <p:cNvSpPr>
              <a:spLocks noChangeArrowheads="1"/>
            </p:cNvSpPr>
            <p:nvPr/>
          </p:nvSpPr>
          <p:spPr bwMode="auto">
            <a:xfrm>
              <a:off x="4474" y="3226"/>
              <a:ext cx="238" cy="233"/>
            </a:xfrm>
            <a:prstGeom prst="rect">
              <a:avLst/>
            </a:prstGeom>
            <a:pattFill prst="wdDnDiag">
              <a:fgClr>
                <a:srgbClr val="000000"/>
              </a:fgClr>
              <a:bgClr>
                <a:srgbClr val="FFFFFF"/>
              </a:bgClr>
            </a:pattFill>
            <a:ln w="12700">
              <a:solidFill>
                <a:srgbClr val="000000"/>
              </a:solidFill>
              <a:miter lim="800000"/>
              <a:headEnd/>
              <a:tailEnd/>
            </a:ln>
          </p:spPr>
          <p:txBody>
            <a:bodyPr/>
            <a:lstStyle/>
            <a:p>
              <a:endParaRPr lang="zh-CN" altLang="en-US"/>
            </a:p>
          </p:txBody>
        </p:sp>
        <p:sp>
          <p:nvSpPr>
            <p:cNvPr id="5138" name="Text Box 61"/>
            <p:cNvSpPr txBox="1">
              <a:spLocks noChangeArrowheads="1"/>
            </p:cNvSpPr>
            <p:nvPr/>
          </p:nvSpPr>
          <p:spPr bwMode="auto">
            <a:xfrm>
              <a:off x="4462" y="2588"/>
              <a:ext cx="215" cy="186"/>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N</a:t>
              </a:r>
              <a:endParaRPr lang="en-US" altLang="zh-CN" sz="1200" b="1"/>
            </a:p>
          </p:txBody>
        </p:sp>
        <p:grpSp>
          <p:nvGrpSpPr>
            <p:cNvPr id="18" name="Group 62"/>
            <p:cNvGrpSpPr>
              <a:grpSpLocks/>
            </p:cNvGrpSpPr>
            <p:nvPr/>
          </p:nvGrpSpPr>
          <p:grpSpPr bwMode="auto">
            <a:xfrm>
              <a:off x="4003" y="2790"/>
              <a:ext cx="937" cy="63"/>
              <a:chOff x="3086" y="2722"/>
              <a:chExt cx="2341" cy="156"/>
            </a:xfrm>
          </p:grpSpPr>
          <p:sp>
            <p:nvSpPr>
              <p:cNvPr id="5145" name="Line 63"/>
              <p:cNvSpPr>
                <a:spLocks noChangeShapeType="1"/>
              </p:cNvSpPr>
              <p:nvPr/>
            </p:nvSpPr>
            <p:spPr bwMode="auto">
              <a:xfrm>
                <a:off x="5427" y="2722"/>
                <a:ext cx="0" cy="156"/>
              </a:xfrm>
              <a:prstGeom prst="line">
                <a:avLst/>
              </a:prstGeom>
              <a:noFill/>
              <a:ln w="9525">
                <a:solidFill>
                  <a:schemeClr val="tx1"/>
                </a:solidFill>
                <a:round/>
                <a:headEnd/>
                <a:tailEnd/>
              </a:ln>
            </p:spPr>
            <p:txBody>
              <a:bodyPr/>
              <a:lstStyle/>
              <a:p>
                <a:endParaRPr lang="zh-CN" altLang="en-US"/>
              </a:p>
            </p:txBody>
          </p:sp>
          <p:sp>
            <p:nvSpPr>
              <p:cNvPr id="5146" name="Line 64"/>
              <p:cNvSpPr>
                <a:spLocks noChangeShapeType="1"/>
              </p:cNvSpPr>
              <p:nvPr/>
            </p:nvSpPr>
            <p:spPr bwMode="auto">
              <a:xfrm>
                <a:off x="3086" y="2722"/>
                <a:ext cx="0" cy="156"/>
              </a:xfrm>
              <a:prstGeom prst="line">
                <a:avLst/>
              </a:prstGeom>
              <a:noFill/>
              <a:ln w="9525">
                <a:solidFill>
                  <a:schemeClr val="tx1"/>
                </a:solidFill>
                <a:round/>
                <a:headEnd/>
                <a:tailEnd/>
              </a:ln>
            </p:spPr>
            <p:txBody>
              <a:bodyPr/>
              <a:lstStyle/>
              <a:p>
                <a:endParaRPr lang="zh-CN" altLang="en-US"/>
              </a:p>
            </p:txBody>
          </p:sp>
          <p:sp>
            <p:nvSpPr>
              <p:cNvPr id="5147" name="Line 65"/>
              <p:cNvSpPr>
                <a:spLocks noChangeShapeType="1"/>
              </p:cNvSpPr>
              <p:nvPr/>
            </p:nvSpPr>
            <p:spPr bwMode="auto">
              <a:xfrm>
                <a:off x="3086" y="2778"/>
                <a:ext cx="2341" cy="1"/>
              </a:xfrm>
              <a:prstGeom prst="line">
                <a:avLst/>
              </a:prstGeom>
              <a:noFill/>
              <a:ln w="9525">
                <a:solidFill>
                  <a:schemeClr val="tx1"/>
                </a:solidFill>
                <a:round/>
                <a:headEnd type="stealth" w="sm" len="med"/>
                <a:tailEnd type="stealth" w="sm" len="med"/>
              </a:ln>
            </p:spPr>
            <p:txBody>
              <a:bodyPr/>
              <a:lstStyle/>
              <a:p>
                <a:endParaRPr lang="zh-CN" altLang="en-US"/>
              </a:p>
            </p:txBody>
          </p:sp>
        </p:grpSp>
        <p:grpSp>
          <p:nvGrpSpPr>
            <p:cNvPr id="19" name="Group 66"/>
            <p:cNvGrpSpPr>
              <a:grpSpLocks/>
            </p:cNvGrpSpPr>
            <p:nvPr/>
          </p:nvGrpSpPr>
          <p:grpSpPr bwMode="auto">
            <a:xfrm>
              <a:off x="3908" y="2886"/>
              <a:ext cx="63" cy="936"/>
              <a:chOff x="2847" y="2961"/>
              <a:chExt cx="158" cy="2340"/>
            </a:xfrm>
          </p:grpSpPr>
          <p:sp>
            <p:nvSpPr>
              <p:cNvPr id="5142" name="Line 67"/>
              <p:cNvSpPr>
                <a:spLocks noChangeShapeType="1"/>
              </p:cNvSpPr>
              <p:nvPr/>
            </p:nvSpPr>
            <p:spPr bwMode="auto">
              <a:xfrm rot="5400000">
                <a:off x="2926" y="5222"/>
                <a:ext cx="0" cy="158"/>
              </a:xfrm>
              <a:prstGeom prst="line">
                <a:avLst/>
              </a:prstGeom>
              <a:noFill/>
              <a:ln w="9525">
                <a:solidFill>
                  <a:schemeClr val="tx1"/>
                </a:solidFill>
                <a:round/>
                <a:headEnd/>
                <a:tailEnd/>
              </a:ln>
            </p:spPr>
            <p:txBody>
              <a:bodyPr/>
              <a:lstStyle/>
              <a:p>
                <a:endParaRPr lang="zh-CN" altLang="en-US"/>
              </a:p>
            </p:txBody>
          </p:sp>
          <p:sp>
            <p:nvSpPr>
              <p:cNvPr id="5143" name="Line 68"/>
              <p:cNvSpPr>
                <a:spLocks noChangeShapeType="1"/>
              </p:cNvSpPr>
              <p:nvPr/>
            </p:nvSpPr>
            <p:spPr bwMode="auto">
              <a:xfrm rot="5400000">
                <a:off x="2926" y="2882"/>
                <a:ext cx="0" cy="158"/>
              </a:xfrm>
              <a:prstGeom prst="line">
                <a:avLst/>
              </a:prstGeom>
              <a:noFill/>
              <a:ln w="9525">
                <a:solidFill>
                  <a:schemeClr val="tx1"/>
                </a:solidFill>
                <a:round/>
                <a:headEnd/>
                <a:tailEnd/>
              </a:ln>
            </p:spPr>
            <p:txBody>
              <a:bodyPr/>
              <a:lstStyle/>
              <a:p>
                <a:endParaRPr lang="zh-CN" altLang="en-US"/>
              </a:p>
            </p:txBody>
          </p:sp>
          <p:sp>
            <p:nvSpPr>
              <p:cNvPr id="5144" name="Line 69"/>
              <p:cNvSpPr>
                <a:spLocks noChangeShapeType="1"/>
              </p:cNvSpPr>
              <p:nvPr/>
            </p:nvSpPr>
            <p:spPr bwMode="auto">
              <a:xfrm rot="5400000">
                <a:off x="1777" y="4130"/>
                <a:ext cx="2340" cy="1"/>
              </a:xfrm>
              <a:prstGeom prst="line">
                <a:avLst/>
              </a:prstGeom>
              <a:noFill/>
              <a:ln w="9525">
                <a:solidFill>
                  <a:schemeClr val="tx1"/>
                </a:solidFill>
                <a:round/>
                <a:headEnd type="stealth" w="sm" len="med"/>
                <a:tailEnd type="stealth" w="sm" len="med"/>
              </a:ln>
            </p:spPr>
            <p:txBody>
              <a:bodyPr/>
              <a:lstStyle/>
              <a:p>
                <a:endParaRPr lang="zh-CN" altLang="en-US"/>
              </a:p>
            </p:txBody>
          </p:sp>
        </p:grpSp>
        <p:sp>
          <p:nvSpPr>
            <p:cNvPr id="5141" name="Text Box 70"/>
            <p:cNvSpPr txBox="1">
              <a:spLocks noChangeArrowheads="1"/>
            </p:cNvSpPr>
            <p:nvPr/>
          </p:nvSpPr>
          <p:spPr bwMode="auto">
            <a:xfrm>
              <a:off x="4490" y="3006"/>
              <a:ext cx="215" cy="188"/>
            </a:xfrm>
            <a:prstGeom prst="rect">
              <a:avLst/>
            </a:prstGeom>
            <a:noFill/>
            <a:ln w="9525">
              <a:noFill/>
              <a:miter lim="800000"/>
              <a:headEnd/>
              <a:tailEnd/>
            </a:ln>
          </p:spPr>
          <p:txBody>
            <a:bodyPr/>
            <a:lstStyle/>
            <a:p>
              <a:pPr marL="342900" indent="-342900" algn="ctr" latinLnBrk="0">
                <a:spcBef>
                  <a:spcPct val="20000"/>
                </a:spcBef>
                <a:buClr>
                  <a:srgbClr val="CCFF33"/>
                </a:buClr>
                <a:buSzPct val="70000"/>
                <a:buFont typeface="Wingdings" pitchFamily="2" charset="2"/>
                <a:buNone/>
              </a:pPr>
              <a:r>
                <a:rPr lang="en-US" altLang="zh-CN" sz="1200" i="1">
                  <a:latin typeface="Times New Roman" pitchFamily="18" charset="0"/>
                  <a:ea typeface="宋体" pitchFamily="2" charset="-122"/>
                </a:rPr>
                <a:t>X</a:t>
              </a:r>
              <a:endParaRPr lang="en-US" altLang="zh-CN" sz="1200" b="1"/>
            </a:p>
          </p:txBody>
        </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ubtitle 2"/>
          <p:cNvSpPr>
            <a:spLocks noGrp="1"/>
          </p:cNvSpPr>
          <p:nvPr>
            <p:ph type="subTitle" idx="4294967295"/>
          </p:nvPr>
        </p:nvSpPr>
        <p:spPr>
          <a:xfrm>
            <a:off x="304800" y="3276600"/>
            <a:ext cx="8534400" cy="685800"/>
          </a:xfrm>
        </p:spPr>
        <p:txBody>
          <a:bodyPr/>
          <a:lstStyle/>
          <a:p>
            <a:pPr marL="0" indent="0" algn="ctr" eaLnBrk="1" hangingPunct="1">
              <a:buFontTx/>
              <a:buNone/>
            </a:pPr>
            <a:endParaRPr lang="en-US" altLang="zh-CN" sz="1900" baseline="30000" smtClean="0">
              <a:solidFill>
                <a:srgbClr val="898989"/>
              </a:solidFill>
              <a:ea typeface="宋体" pitchFamily="2" charset="-122"/>
            </a:endParaRPr>
          </a:p>
          <a:p>
            <a:pPr marL="0" indent="0" algn="ctr" eaLnBrk="1" hangingPunct="1">
              <a:buFontTx/>
              <a:buNone/>
            </a:pPr>
            <a:endParaRPr lang="en-US" altLang="zh-CN" sz="1900" baseline="30000" smtClean="0">
              <a:solidFill>
                <a:srgbClr val="898989"/>
              </a:solidFill>
              <a:ea typeface="宋体" pitchFamily="2" charset="-122"/>
            </a:endParaRPr>
          </a:p>
          <a:p>
            <a:pPr marL="0" indent="0" algn="ctr" eaLnBrk="1" hangingPunct="1">
              <a:buFontTx/>
              <a:buNone/>
            </a:pPr>
            <a:endParaRPr lang="en-US" altLang="zh-CN" sz="2100" baseline="30000" smtClean="0">
              <a:solidFill>
                <a:srgbClr val="898989"/>
              </a:solidFill>
              <a:ea typeface="宋体" pitchFamily="2" charset="-122"/>
            </a:endParaRPr>
          </a:p>
        </p:txBody>
      </p:sp>
      <p:sp>
        <p:nvSpPr>
          <p:cNvPr id="176132" name="TextBox 5"/>
          <p:cNvSpPr txBox="1">
            <a:spLocks noChangeArrowheads="1"/>
          </p:cNvSpPr>
          <p:nvPr/>
        </p:nvSpPr>
        <p:spPr bwMode="auto">
          <a:xfrm>
            <a:off x="528638" y="928688"/>
            <a:ext cx="6624637" cy="576248"/>
          </a:xfrm>
          <a:prstGeom prst="rect">
            <a:avLst/>
          </a:prstGeom>
          <a:noFill/>
          <a:ln w="9525">
            <a:noFill/>
            <a:miter lim="800000"/>
            <a:headEnd/>
            <a:tailEnd/>
          </a:ln>
        </p:spPr>
        <p:txBody>
          <a:bodyPr>
            <a:spAutoFit/>
          </a:bodyPr>
          <a:lstStyle/>
          <a:p>
            <a:pPr latinLnBrk="0">
              <a:lnSpc>
                <a:spcPct val="150000"/>
              </a:lnSpc>
              <a:buFont typeface="Wingdings" pitchFamily="2" charset="2"/>
              <a:buChar char="l"/>
            </a:pPr>
            <a:r>
              <a:rPr kumimoji="0" lang="zh-CN" altLang="en-US" sz="2400" b="1" dirty="0" smtClean="0">
                <a:solidFill>
                  <a:srgbClr val="0000FF"/>
                </a:solidFill>
              </a:rPr>
              <a:t> 低</a:t>
            </a:r>
            <a:r>
              <a:rPr kumimoji="0" lang="zh-CN" altLang="en-US" sz="2400" b="1" dirty="0">
                <a:solidFill>
                  <a:srgbClr val="0000FF"/>
                </a:solidFill>
              </a:rPr>
              <a:t>对比度、复杂背景</a:t>
            </a:r>
            <a:endParaRPr kumimoji="0" lang="en-US" altLang="zh-CN" sz="2400" b="1" dirty="0">
              <a:solidFill>
                <a:srgbClr val="0000FF"/>
              </a:solidFill>
            </a:endParaRPr>
          </a:p>
        </p:txBody>
      </p:sp>
      <p:pic>
        <p:nvPicPr>
          <p:cNvPr id="176133" name="Picture 2" descr="car11"/>
          <p:cNvPicPr>
            <a:picLocks noChangeAspect="1" noChangeArrowheads="1"/>
          </p:cNvPicPr>
          <p:nvPr/>
        </p:nvPicPr>
        <p:blipFill>
          <a:blip r:embed="rId3" cstate="print"/>
          <a:srcRect/>
          <a:stretch>
            <a:fillRect/>
          </a:stretch>
        </p:blipFill>
        <p:spPr bwMode="auto">
          <a:xfrm>
            <a:off x="0" y="1758950"/>
            <a:ext cx="3024188" cy="2263775"/>
          </a:xfrm>
          <a:prstGeom prst="rect">
            <a:avLst/>
          </a:prstGeom>
          <a:noFill/>
          <a:ln w="9525">
            <a:noFill/>
            <a:miter lim="800000"/>
            <a:headEnd/>
            <a:tailEnd/>
          </a:ln>
        </p:spPr>
      </p:pic>
      <p:pic>
        <p:nvPicPr>
          <p:cNvPr id="176134" name="Picture 3" descr="helicoptor"/>
          <p:cNvPicPr>
            <a:picLocks noChangeAspect="1" noChangeArrowheads="1"/>
          </p:cNvPicPr>
          <p:nvPr/>
        </p:nvPicPr>
        <p:blipFill>
          <a:blip r:embed="rId4" cstate="print"/>
          <a:srcRect/>
          <a:stretch>
            <a:fillRect/>
          </a:stretch>
        </p:blipFill>
        <p:spPr bwMode="auto">
          <a:xfrm>
            <a:off x="2987675" y="2492375"/>
            <a:ext cx="3097213" cy="2336800"/>
          </a:xfrm>
          <a:prstGeom prst="rect">
            <a:avLst/>
          </a:prstGeom>
          <a:noFill/>
          <a:ln w="9525">
            <a:noFill/>
            <a:miter lim="800000"/>
            <a:headEnd/>
            <a:tailEnd/>
          </a:ln>
        </p:spPr>
      </p:pic>
      <p:pic>
        <p:nvPicPr>
          <p:cNvPr id="176138" name="Picture 17" descr="C:\Users\QiJing\Desktop\烟雾坦克.gif"/>
          <p:cNvPicPr>
            <a:picLocks noChangeAspect="1" noChangeArrowheads="1" noCrop="1"/>
          </p:cNvPicPr>
          <p:nvPr/>
        </p:nvPicPr>
        <p:blipFill>
          <a:blip r:embed="rId5" cstate="print"/>
          <a:srcRect/>
          <a:stretch>
            <a:fillRect/>
          </a:stretch>
        </p:blipFill>
        <p:spPr bwMode="auto">
          <a:xfrm>
            <a:off x="6048375" y="3321050"/>
            <a:ext cx="3095625" cy="2322513"/>
          </a:xfrm>
          <a:prstGeom prst="rect">
            <a:avLst/>
          </a:prstGeom>
          <a:noFill/>
          <a:ln w="9525">
            <a:noFill/>
            <a:miter lim="800000"/>
            <a:headEnd/>
            <a:tailEnd/>
          </a:ln>
        </p:spPr>
      </p:pic>
      <p:sp>
        <p:nvSpPr>
          <p:cNvPr id="8" name="Rectangle 2"/>
          <p:cNvSpPr txBox="1">
            <a:spLocks noChangeArrowheads="1"/>
          </p:cNvSpPr>
          <p:nvPr/>
        </p:nvSpPr>
        <p:spPr>
          <a:xfrm>
            <a:off x="889000" y="168275"/>
            <a:ext cx="7369175" cy="53022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800" b="1" i="0" u="none" strike="noStrike" kern="0" cap="none" spc="0" normalizeH="0" baseline="0" noProof="0" smtClean="0">
                <a:ln>
                  <a:noFill/>
                </a:ln>
                <a:solidFill>
                  <a:srgbClr val="800000"/>
                </a:solidFill>
                <a:effectLst/>
                <a:uLnTx/>
                <a:uFillTx/>
                <a:latin typeface="黑体" pitchFamily="49" charset="-122"/>
                <a:ea typeface="黑体" pitchFamily="49" charset="-122"/>
                <a:cs typeface="+mj-cs"/>
              </a:rPr>
              <a:t>目标检测、跟踪与识别中的难点问题</a:t>
            </a:r>
            <a:endParaRPr kumimoji="1" lang="zh-CN" altLang="en-US" sz="2800" b="1" i="0" u="none" strike="noStrike" kern="0" cap="none" spc="0" normalizeH="0" baseline="0" noProof="0" dirty="0" smtClean="0">
              <a:ln>
                <a:noFill/>
              </a:ln>
              <a:solidFill>
                <a:srgbClr val="800000"/>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01"/>
          <p:cNvPicPr>
            <a:picLocks noChangeAspect="1" noChangeArrowheads="1"/>
          </p:cNvPicPr>
          <p:nvPr/>
        </p:nvPicPr>
        <p:blipFill>
          <a:blip r:embed="rId2" cstate="print">
            <a:lum bright="10000" contrast="60000"/>
          </a:blip>
          <a:srcRect/>
          <a:stretch>
            <a:fillRect/>
          </a:stretch>
        </p:blipFill>
        <p:spPr bwMode="auto">
          <a:xfrm>
            <a:off x="639763" y="990600"/>
            <a:ext cx="1895475" cy="1905000"/>
          </a:xfrm>
          <a:prstGeom prst="rect">
            <a:avLst/>
          </a:prstGeom>
          <a:noFill/>
          <a:ln w="9525">
            <a:noFill/>
            <a:miter lim="800000"/>
            <a:headEnd/>
            <a:tailEnd/>
          </a:ln>
        </p:spPr>
      </p:pic>
      <p:pic>
        <p:nvPicPr>
          <p:cNvPr id="86019" name="Picture 3" descr="c12"/>
          <p:cNvPicPr>
            <a:picLocks noChangeAspect="1" noChangeArrowheads="1"/>
          </p:cNvPicPr>
          <p:nvPr/>
        </p:nvPicPr>
        <p:blipFill>
          <a:blip r:embed="rId3" cstate="print">
            <a:lum bright="10000" contrast="60000"/>
          </a:blip>
          <a:srcRect/>
          <a:stretch>
            <a:fillRect/>
          </a:stretch>
        </p:blipFill>
        <p:spPr bwMode="auto">
          <a:xfrm>
            <a:off x="3178175" y="1006475"/>
            <a:ext cx="1924050" cy="1924050"/>
          </a:xfrm>
          <a:prstGeom prst="rect">
            <a:avLst/>
          </a:prstGeom>
          <a:noFill/>
          <a:ln w="9525">
            <a:noFill/>
            <a:miter lim="800000"/>
            <a:headEnd/>
            <a:tailEnd/>
          </a:ln>
        </p:spPr>
      </p:pic>
      <p:pic>
        <p:nvPicPr>
          <p:cNvPr id="86020" name="Picture 4" descr="c22"/>
          <p:cNvPicPr>
            <a:picLocks noChangeAspect="1" noChangeArrowheads="1"/>
          </p:cNvPicPr>
          <p:nvPr/>
        </p:nvPicPr>
        <p:blipFill>
          <a:blip r:embed="rId4" cstate="print">
            <a:lum bright="10000" contrast="60000"/>
          </a:blip>
          <a:srcRect/>
          <a:stretch>
            <a:fillRect/>
          </a:stretch>
        </p:blipFill>
        <p:spPr bwMode="auto">
          <a:xfrm>
            <a:off x="5803900" y="990600"/>
            <a:ext cx="1905000" cy="1905000"/>
          </a:xfrm>
          <a:prstGeom prst="rect">
            <a:avLst/>
          </a:prstGeom>
          <a:noFill/>
          <a:ln w="9525">
            <a:noFill/>
            <a:miter lim="800000"/>
            <a:headEnd/>
            <a:tailEnd/>
          </a:ln>
        </p:spPr>
      </p:pic>
      <p:sp>
        <p:nvSpPr>
          <p:cNvPr id="86021" name="Text Box 5"/>
          <p:cNvSpPr txBox="1">
            <a:spLocks noChangeArrowheads="1"/>
          </p:cNvSpPr>
          <p:nvPr/>
        </p:nvSpPr>
        <p:spPr bwMode="auto">
          <a:xfrm>
            <a:off x="444500" y="2959100"/>
            <a:ext cx="8089900" cy="396875"/>
          </a:xfrm>
          <a:prstGeom prst="rect">
            <a:avLst/>
          </a:prstGeom>
          <a:noFill/>
          <a:ln w="9525">
            <a:noFill/>
            <a:miter lim="800000"/>
            <a:headEnd/>
            <a:tailEnd/>
          </a:ln>
        </p:spPr>
        <p:txBody>
          <a:bodyPr>
            <a:spAutoFit/>
          </a:bodyPr>
          <a:lstStyle/>
          <a:p>
            <a:pPr latinLnBrk="0">
              <a:spcBef>
                <a:spcPct val="50000"/>
              </a:spcBef>
              <a:buClr>
                <a:srgbClr val="CCFF33"/>
              </a:buClr>
              <a:buSzPct val="70000"/>
              <a:buFont typeface="Wingdings" pitchFamily="2" charset="2"/>
              <a:buNone/>
            </a:pPr>
            <a:r>
              <a:rPr lang="zh-CN" altLang="en-US" sz="2000"/>
              <a:t>原始图像</a:t>
            </a:r>
            <a:r>
              <a:rPr lang="en-US" altLang="zh-CN" sz="2000"/>
              <a:t>(</a:t>
            </a:r>
            <a:r>
              <a:rPr lang="zh-CN" altLang="en-US" sz="2000"/>
              <a:t>第</a:t>
            </a:r>
            <a:r>
              <a:rPr lang="en-US" altLang="zh-CN" sz="2000"/>
              <a:t>0</a:t>
            </a:r>
            <a:r>
              <a:rPr lang="zh-CN" altLang="en-US" sz="2000"/>
              <a:t>帧</a:t>
            </a:r>
            <a:r>
              <a:rPr lang="en-US" altLang="zh-CN" sz="2000"/>
              <a:t>)      </a:t>
            </a:r>
            <a:r>
              <a:rPr lang="zh-CN" altLang="en-US" sz="2000"/>
              <a:t>第</a:t>
            </a:r>
            <a:r>
              <a:rPr lang="en-US" altLang="zh-CN" sz="2000"/>
              <a:t>10</a:t>
            </a:r>
            <a:r>
              <a:rPr lang="zh-CN" altLang="en-US" sz="2000"/>
              <a:t>帧跟踪结果       第</a:t>
            </a:r>
            <a:r>
              <a:rPr lang="en-US" altLang="zh-CN" sz="2000"/>
              <a:t>20</a:t>
            </a:r>
            <a:r>
              <a:rPr lang="zh-CN" altLang="en-US" sz="2000"/>
              <a:t>帧跟踪结果 </a:t>
            </a:r>
          </a:p>
        </p:txBody>
      </p:sp>
      <p:sp>
        <p:nvSpPr>
          <p:cNvPr id="86022" name="Text Box 6"/>
          <p:cNvSpPr txBox="1">
            <a:spLocks noChangeArrowheads="1"/>
          </p:cNvSpPr>
          <p:nvPr/>
        </p:nvSpPr>
        <p:spPr bwMode="auto">
          <a:xfrm>
            <a:off x="0" y="476250"/>
            <a:ext cx="6084888" cy="519113"/>
          </a:xfrm>
          <a:prstGeom prst="rect">
            <a:avLst/>
          </a:prstGeom>
          <a:noFill/>
          <a:ln w="9525">
            <a:noFill/>
            <a:miter lim="800000"/>
            <a:headEnd/>
            <a:tailEnd/>
          </a:ln>
        </p:spPr>
        <p:txBody>
          <a:bodyPr>
            <a:spAutoFit/>
          </a:bodyPr>
          <a:lstStyle/>
          <a:p>
            <a:pPr latinLnBrk="0">
              <a:spcBef>
                <a:spcPct val="50000"/>
              </a:spcBef>
              <a:buClr>
                <a:srgbClr val="CCFF33"/>
              </a:buClr>
              <a:buSzPct val="70000"/>
              <a:buFont typeface="Wingdings" pitchFamily="2" charset="2"/>
              <a:buNone/>
            </a:pPr>
            <a:r>
              <a:rPr lang="zh-CN" altLang="en-US">
                <a:solidFill>
                  <a:srgbClr val="000066"/>
                </a:solidFill>
              </a:rPr>
              <a:t>归一化直接互相关匹配结果： </a:t>
            </a:r>
          </a:p>
        </p:txBody>
      </p:sp>
      <p:sp>
        <p:nvSpPr>
          <p:cNvPr id="86023" name="Text Box 7"/>
          <p:cNvSpPr txBox="1">
            <a:spLocks noChangeArrowheads="1"/>
          </p:cNvSpPr>
          <p:nvPr/>
        </p:nvSpPr>
        <p:spPr bwMode="auto">
          <a:xfrm>
            <a:off x="0" y="3352800"/>
            <a:ext cx="6732588" cy="519113"/>
          </a:xfrm>
          <a:prstGeom prst="rect">
            <a:avLst/>
          </a:prstGeom>
          <a:noFill/>
          <a:ln w="9525">
            <a:noFill/>
            <a:miter lim="800000"/>
            <a:headEnd/>
            <a:tailEnd/>
          </a:ln>
        </p:spPr>
        <p:txBody>
          <a:bodyPr>
            <a:spAutoFit/>
          </a:bodyPr>
          <a:lstStyle/>
          <a:p>
            <a:pPr latinLnBrk="0">
              <a:spcBef>
                <a:spcPct val="50000"/>
              </a:spcBef>
              <a:buClr>
                <a:srgbClr val="CCFF33"/>
              </a:buClr>
              <a:buSzPct val="70000"/>
              <a:buFont typeface="Wingdings" pitchFamily="2" charset="2"/>
              <a:buNone/>
            </a:pPr>
            <a:r>
              <a:rPr lang="zh-CN" altLang="en-US">
                <a:solidFill>
                  <a:srgbClr val="000066"/>
                </a:solidFill>
              </a:rPr>
              <a:t>先边缘处理在归一化互相关匹配结果： </a:t>
            </a:r>
          </a:p>
        </p:txBody>
      </p:sp>
      <p:pic>
        <p:nvPicPr>
          <p:cNvPr id="86024" name="Picture 8" descr="c11"/>
          <p:cNvPicPr>
            <a:picLocks noChangeAspect="1" noChangeArrowheads="1"/>
          </p:cNvPicPr>
          <p:nvPr/>
        </p:nvPicPr>
        <p:blipFill>
          <a:blip r:embed="rId5" cstate="print">
            <a:lum bright="10000" contrast="60000"/>
          </a:blip>
          <a:srcRect/>
          <a:stretch>
            <a:fillRect/>
          </a:stretch>
        </p:blipFill>
        <p:spPr bwMode="auto">
          <a:xfrm>
            <a:off x="628650" y="3968750"/>
            <a:ext cx="1943100" cy="1943100"/>
          </a:xfrm>
          <a:prstGeom prst="rect">
            <a:avLst/>
          </a:prstGeom>
          <a:noFill/>
          <a:ln w="9525">
            <a:noFill/>
            <a:miter lim="800000"/>
            <a:headEnd/>
            <a:tailEnd/>
          </a:ln>
        </p:spPr>
      </p:pic>
      <p:pic>
        <p:nvPicPr>
          <p:cNvPr id="86025" name="Picture 9" descr="c11"/>
          <p:cNvPicPr>
            <a:picLocks noChangeAspect="1" noChangeArrowheads="1"/>
          </p:cNvPicPr>
          <p:nvPr/>
        </p:nvPicPr>
        <p:blipFill>
          <a:blip r:embed="rId5" cstate="print">
            <a:lum bright="12000" contrast="60000"/>
          </a:blip>
          <a:srcRect/>
          <a:stretch>
            <a:fillRect/>
          </a:stretch>
        </p:blipFill>
        <p:spPr bwMode="auto">
          <a:xfrm>
            <a:off x="3321050" y="3968750"/>
            <a:ext cx="1943100" cy="1943100"/>
          </a:xfrm>
          <a:prstGeom prst="rect">
            <a:avLst/>
          </a:prstGeom>
          <a:noFill/>
          <a:ln w="9525">
            <a:noFill/>
            <a:miter lim="800000"/>
            <a:headEnd/>
            <a:tailEnd/>
          </a:ln>
        </p:spPr>
      </p:pic>
      <p:pic>
        <p:nvPicPr>
          <p:cNvPr id="86026" name="Picture 10" descr="c21"/>
          <p:cNvPicPr>
            <a:picLocks noChangeAspect="1" noChangeArrowheads="1"/>
          </p:cNvPicPr>
          <p:nvPr/>
        </p:nvPicPr>
        <p:blipFill>
          <a:blip r:embed="rId6" cstate="print">
            <a:lum bright="10000" contrast="60000"/>
          </a:blip>
          <a:srcRect/>
          <a:stretch>
            <a:fillRect/>
          </a:stretch>
        </p:blipFill>
        <p:spPr bwMode="auto">
          <a:xfrm>
            <a:off x="5873750" y="3956050"/>
            <a:ext cx="1943100" cy="1943100"/>
          </a:xfrm>
          <a:prstGeom prst="rect">
            <a:avLst/>
          </a:prstGeom>
          <a:noFill/>
          <a:ln w="9525">
            <a:noFill/>
            <a:miter lim="800000"/>
            <a:headEnd/>
            <a:tailEnd/>
          </a:ln>
        </p:spPr>
      </p:pic>
      <p:sp>
        <p:nvSpPr>
          <p:cNvPr id="86027" name="Text Box 11"/>
          <p:cNvSpPr txBox="1">
            <a:spLocks noChangeArrowheads="1"/>
          </p:cNvSpPr>
          <p:nvPr/>
        </p:nvSpPr>
        <p:spPr bwMode="auto">
          <a:xfrm>
            <a:off x="368300" y="6007100"/>
            <a:ext cx="8089900" cy="396875"/>
          </a:xfrm>
          <a:prstGeom prst="rect">
            <a:avLst/>
          </a:prstGeom>
          <a:noFill/>
          <a:ln w="9525">
            <a:noFill/>
            <a:miter lim="800000"/>
            <a:headEnd/>
            <a:tailEnd/>
          </a:ln>
        </p:spPr>
        <p:txBody>
          <a:bodyPr>
            <a:spAutoFit/>
          </a:bodyPr>
          <a:lstStyle/>
          <a:p>
            <a:pPr latinLnBrk="0">
              <a:spcBef>
                <a:spcPct val="50000"/>
              </a:spcBef>
              <a:buClr>
                <a:srgbClr val="CCFF33"/>
              </a:buClr>
              <a:buSzPct val="70000"/>
              <a:buFont typeface="Wingdings" pitchFamily="2" charset="2"/>
              <a:buNone/>
            </a:pPr>
            <a:r>
              <a:rPr lang="zh-CN" altLang="en-US" sz="2000"/>
              <a:t>原始图像</a:t>
            </a:r>
            <a:r>
              <a:rPr lang="en-US" altLang="zh-CN" sz="2000"/>
              <a:t>(</a:t>
            </a:r>
            <a:r>
              <a:rPr lang="zh-CN" altLang="en-US" sz="2000"/>
              <a:t>第</a:t>
            </a:r>
            <a:r>
              <a:rPr lang="en-US" altLang="zh-CN" sz="2000"/>
              <a:t>0</a:t>
            </a:r>
            <a:r>
              <a:rPr lang="zh-CN" altLang="en-US" sz="2000"/>
              <a:t>帧</a:t>
            </a:r>
            <a:r>
              <a:rPr lang="en-US" altLang="zh-CN" sz="2000"/>
              <a:t>)      </a:t>
            </a:r>
            <a:r>
              <a:rPr lang="zh-CN" altLang="en-US" sz="2000"/>
              <a:t>第</a:t>
            </a:r>
            <a:r>
              <a:rPr lang="en-US" altLang="zh-CN" sz="2000"/>
              <a:t>10</a:t>
            </a:r>
            <a:r>
              <a:rPr lang="zh-CN" altLang="en-US" sz="2000"/>
              <a:t>帧跟踪结果       第</a:t>
            </a:r>
            <a:r>
              <a:rPr lang="en-US" altLang="zh-CN" sz="2000"/>
              <a:t>20</a:t>
            </a:r>
            <a:r>
              <a:rPr lang="zh-CN" altLang="en-US" sz="2000"/>
              <a:t>帧跟踪结果 </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79388" y="549275"/>
            <a:ext cx="7656512" cy="898525"/>
          </a:xfrm>
        </p:spPr>
        <p:txBody>
          <a:bodyPr/>
          <a:lstStyle/>
          <a:p>
            <a:pPr eaLnBrk="1" hangingPunct="1">
              <a:defRPr/>
            </a:pPr>
            <a:r>
              <a:rPr lang="en-US" altLang="zh-CN" sz="3600" smtClean="0">
                <a:solidFill>
                  <a:srgbClr val="000066"/>
                </a:solidFill>
                <a:latin typeface="黑体" pitchFamily="49" charset="-122"/>
                <a:ea typeface="黑体" pitchFamily="49" charset="-122"/>
              </a:rPr>
              <a:t>9.4.3 </a:t>
            </a:r>
            <a:r>
              <a:rPr lang="zh-CN" altLang="en-US" sz="3600" smtClean="0">
                <a:solidFill>
                  <a:srgbClr val="000066"/>
                </a:solidFill>
                <a:latin typeface="黑体" pitchFamily="49" charset="-122"/>
                <a:ea typeface="黑体" pitchFamily="49" charset="-122"/>
              </a:rPr>
              <a:t>运动目标的检测</a:t>
            </a:r>
          </a:p>
        </p:txBody>
      </p:sp>
      <p:sp>
        <p:nvSpPr>
          <p:cNvPr id="87043" name="Rectangle 3"/>
          <p:cNvSpPr>
            <a:spLocks noGrp="1" noChangeArrowheads="1"/>
          </p:cNvSpPr>
          <p:nvPr>
            <p:ph type="body" idx="1"/>
          </p:nvPr>
        </p:nvSpPr>
        <p:spPr>
          <a:xfrm>
            <a:off x="228600" y="1773238"/>
            <a:ext cx="8447088" cy="4475162"/>
          </a:xfrm>
        </p:spPr>
        <p:txBody>
          <a:bodyPr/>
          <a:lstStyle/>
          <a:p>
            <a:pPr eaLnBrk="1" hangingPunct="1">
              <a:buFontTx/>
              <a:buNone/>
            </a:pPr>
            <a:r>
              <a:rPr lang="zh-CN" altLang="en-US" sz="2800" smtClean="0">
                <a:solidFill>
                  <a:srgbClr val="CC0066"/>
                </a:solidFill>
                <a:latin typeface="黑体" pitchFamily="49" charset="-122"/>
                <a:ea typeface="黑体" pitchFamily="49" charset="-122"/>
              </a:rPr>
              <a:t>静止背景下的运动目标检测方法</a:t>
            </a:r>
          </a:p>
          <a:p>
            <a:pPr eaLnBrk="1" hangingPunct="1"/>
            <a:r>
              <a:rPr lang="zh-CN" altLang="en-US" sz="2400" smtClean="0">
                <a:latin typeface="黑体" pitchFamily="49" charset="-122"/>
                <a:ea typeface="黑体" pitchFamily="49" charset="-122"/>
              </a:rPr>
              <a:t>帧间差分法 </a:t>
            </a:r>
          </a:p>
          <a:p>
            <a:pPr eaLnBrk="1" hangingPunct="1"/>
            <a:r>
              <a:rPr lang="zh-CN" altLang="en-US" sz="2400" smtClean="0">
                <a:latin typeface="黑体" pitchFamily="49" charset="-122"/>
                <a:ea typeface="黑体" pitchFamily="49" charset="-122"/>
              </a:rPr>
              <a:t>背景差分法 </a:t>
            </a:r>
          </a:p>
          <a:p>
            <a:pPr eaLnBrk="1" hangingPunct="1"/>
            <a:r>
              <a:rPr lang="zh-CN" altLang="en-US" sz="2400" smtClean="0">
                <a:latin typeface="黑体" pitchFamily="49" charset="-122"/>
                <a:ea typeface="黑体" pitchFamily="49" charset="-122"/>
              </a:rPr>
              <a:t>运动能量积累法</a:t>
            </a:r>
          </a:p>
          <a:p>
            <a:pPr eaLnBrk="1" hangingPunct="1">
              <a:buFontTx/>
              <a:buNone/>
            </a:pPr>
            <a:r>
              <a:rPr lang="zh-CN" altLang="en-US" sz="2800" smtClean="0">
                <a:solidFill>
                  <a:srgbClr val="CC0066"/>
                </a:solidFill>
                <a:latin typeface="黑体" pitchFamily="49" charset="-122"/>
                <a:ea typeface="黑体" pitchFamily="49" charset="-122"/>
              </a:rPr>
              <a:t>动态背景下的运动目标检测方法</a:t>
            </a:r>
          </a:p>
          <a:p>
            <a:pPr eaLnBrk="1" hangingPunct="1"/>
            <a:r>
              <a:rPr lang="zh-CN" altLang="en-US" sz="2400" smtClean="0">
                <a:latin typeface="黑体" pitchFamily="49" charset="-122"/>
                <a:ea typeface="黑体" pitchFamily="49" charset="-122"/>
              </a:rPr>
              <a:t>光流法 </a:t>
            </a:r>
          </a:p>
          <a:p>
            <a:pPr eaLnBrk="1" hangingPunct="1"/>
            <a:r>
              <a:rPr lang="zh-CN" altLang="en-US" sz="2400" smtClean="0">
                <a:latin typeface="黑体" pitchFamily="49" charset="-122"/>
                <a:ea typeface="黑体" pitchFamily="49" charset="-122"/>
              </a:rPr>
              <a:t>运动参数估计法：块匹配法、贝叶斯法、像素递归法</a:t>
            </a:r>
          </a:p>
          <a:p>
            <a:pPr eaLnBrk="1" hangingPunct="1"/>
            <a:r>
              <a:rPr lang="zh-CN" altLang="en-US" sz="2400" smtClean="0">
                <a:latin typeface="黑体" pitchFamily="49" charset="-122"/>
                <a:ea typeface="黑体" pitchFamily="49" charset="-122"/>
              </a:rPr>
              <a:t>带全局运动补偿的算法</a:t>
            </a:r>
          </a:p>
          <a:p>
            <a:pPr eaLnBrk="1" hangingPunct="1"/>
            <a:endParaRPr lang="en-US" altLang="zh-CN" sz="2400" smtClean="0">
              <a:latin typeface="黑体" pitchFamily="49" charset="-122"/>
              <a:ea typeface="黑体" pitchFamily="49" charset="-122"/>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28600" y="396875"/>
            <a:ext cx="6648450" cy="898525"/>
          </a:xfrm>
        </p:spPr>
        <p:txBody>
          <a:bodyPr/>
          <a:lstStyle/>
          <a:p>
            <a:pPr eaLnBrk="1" hangingPunct="1">
              <a:defRPr/>
            </a:pPr>
            <a:r>
              <a:rPr lang="zh-CN" altLang="en-US" sz="3800" smtClean="0">
                <a:solidFill>
                  <a:srgbClr val="000066"/>
                </a:solidFill>
                <a:ea typeface="黑体" pitchFamily="49" charset="-122"/>
              </a:rPr>
              <a:t>运动图像序列的分类：</a:t>
            </a:r>
          </a:p>
        </p:txBody>
      </p:sp>
      <p:sp>
        <p:nvSpPr>
          <p:cNvPr id="88067" name="Rectangle 3"/>
          <p:cNvSpPr>
            <a:spLocks noGrp="1" noChangeArrowheads="1"/>
          </p:cNvSpPr>
          <p:nvPr>
            <p:ph type="body" idx="1"/>
          </p:nvPr>
        </p:nvSpPr>
        <p:spPr>
          <a:xfrm>
            <a:off x="0" y="1231900"/>
            <a:ext cx="8958263" cy="5110163"/>
          </a:xfrm>
        </p:spPr>
        <p:txBody>
          <a:bodyPr/>
          <a:lstStyle/>
          <a:p>
            <a:pPr eaLnBrk="1" hangingPunct="1">
              <a:lnSpc>
                <a:spcPct val="105000"/>
              </a:lnSpc>
            </a:pPr>
            <a:r>
              <a:rPr lang="zh-CN" altLang="en-US" sz="2400" smtClean="0">
                <a:latin typeface="黑体" pitchFamily="49" charset="-122"/>
                <a:ea typeface="黑体" pitchFamily="49" charset="-122"/>
              </a:rPr>
              <a:t>运动图像序列可以为</a:t>
            </a:r>
            <a:r>
              <a:rPr lang="zh-CN" altLang="en-US" sz="2400" smtClean="0">
                <a:solidFill>
                  <a:srgbClr val="CC0066"/>
                </a:solidFill>
                <a:latin typeface="黑体" pitchFamily="49" charset="-122"/>
                <a:ea typeface="黑体" pitchFamily="49" charset="-122"/>
              </a:rPr>
              <a:t>低信噪比</a:t>
            </a:r>
            <a:r>
              <a:rPr lang="zh-CN" altLang="en-US" sz="2400" smtClean="0">
                <a:latin typeface="黑体" pitchFamily="49" charset="-122"/>
                <a:ea typeface="黑体" pitchFamily="49" charset="-122"/>
              </a:rPr>
              <a:t>情况下的目标检测提供更多的有用信息，利用</a:t>
            </a:r>
            <a:r>
              <a:rPr lang="zh-CN" altLang="en-US" sz="2400" smtClean="0">
                <a:solidFill>
                  <a:srgbClr val="CC0066"/>
                </a:solidFill>
                <a:latin typeface="黑体" pitchFamily="49" charset="-122"/>
                <a:ea typeface="黑体" pitchFamily="49" charset="-122"/>
              </a:rPr>
              <a:t>序列图像</a:t>
            </a:r>
            <a:r>
              <a:rPr lang="zh-CN" altLang="en-US" sz="2400" smtClean="0">
                <a:latin typeface="黑体" pitchFamily="49" charset="-122"/>
                <a:ea typeface="黑体" pitchFamily="49" charset="-122"/>
              </a:rPr>
              <a:t>能够检测出单帧图像中很难检测出的目标。由运动目标所形成的图像序列可分为两种情况：一种是</a:t>
            </a:r>
            <a:r>
              <a:rPr lang="zh-CN" altLang="en-US" sz="2400" smtClean="0">
                <a:solidFill>
                  <a:srgbClr val="CC0066"/>
                </a:solidFill>
                <a:latin typeface="黑体" pitchFamily="49" charset="-122"/>
                <a:ea typeface="黑体" pitchFamily="49" charset="-122"/>
              </a:rPr>
              <a:t>静止背景</a:t>
            </a:r>
            <a:r>
              <a:rPr lang="zh-CN" altLang="en-US" sz="2400" smtClean="0">
                <a:latin typeface="黑体" pitchFamily="49" charset="-122"/>
                <a:ea typeface="黑体" pitchFamily="49" charset="-122"/>
              </a:rPr>
              <a:t>，另一种是</a:t>
            </a:r>
            <a:r>
              <a:rPr lang="zh-CN" altLang="en-US" sz="2400" smtClean="0">
                <a:solidFill>
                  <a:srgbClr val="CC0066"/>
                </a:solidFill>
                <a:latin typeface="黑体" pitchFamily="49" charset="-122"/>
                <a:ea typeface="黑体" pitchFamily="49" charset="-122"/>
              </a:rPr>
              <a:t>变化背景</a:t>
            </a:r>
            <a:r>
              <a:rPr lang="zh-CN" altLang="en-US" sz="2400" smtClean="0">
                <a:latin typeface="黑体" pitchFamily="49" charset="-122"/>
                <a:ea typeface="黑体" pitchFamily="49" charset="-122"/>
              </a:rPr>
              <a:t>。 </a:t>
            </a:r>
          </a:p>
          <a:p>
            <a:pPr eaLnBrk="1" hangingPunct="1">
              <a:lnSpc>
                <a:spcPct val="105000"/>
              </a:lnSpc>
            </a:pPr>
            <a:r>
              <a:rPr lang="zh-CN" altLang="en-US" sz="2400" smtClean="0">
                <a:latin typeface="黑体" pitchFamily="49" charset="-122"/>
                <a:ea typeface="黑体" pitchFamily="49" charset="-122"/>
              </a:rPr>
              <a:t>前一种情况通常发生在</a:t>
            </a:r>
            <a:r>
              <a:rPr lang="zh-CN" altLang="en-US" sz="2400" smtClean="0">
                <a:solidFill>
                  <a:srgbClr val="CC0066"/>
                </a:solidFill>
                <a:latin typeface="黑体" pitchFamily="49" charset="-122"/>
                <a:ea typeface="黑体" pitchFamily="49" charset="-122"/>
              </a:rPr>
              <a:t>摄像机</a:t>
            </a:r>
            <a:r>
              <a:rPr lang="zh-CN" altLang="en-US" sz="2400" smtClean="0">
                <a:latin typeface="黑体" pitchFamily="49" charset="-122"/>
                <a:ea typeface="黑体" pitchFamily="49" charset="-122"/>
              </a:rPr>
              <a:t>处于相对</a:t>
            </a:r>
            <a:r>
              <a:rPr lang="zh-CN" altLang="en-US" sz="2400" smtClean="0">
                <a:solidFill>
                  <a:srgbClr val="CC0066"/>
                </a:solidFill>
                <a:latin typeface="黑体" pitchFamily="49" charset="-122"/>
                <a:ea typeface="黑体" pitchFamily="49" charset="-122"/>
              </a:rPr>
              <a:t>静止</a:t>
            </a:r>
            <a:r>
              <a:rPr lang="zh-CN" altLang="en-US" sz="2400" smtClean="0">
                <a:latin typeface="黑体" pitchFamily="49" charset="-122"/>
                <a:ea typeface="黑体" pitchFamily="49" charset="-122"/>
              </a:rPr>
              <a:t>的状态下，产生</a:t>
            </a:r>
            <a:r>
              <a:rPr lang="zh-CN" altLang="en-US" sz="2400" smtClean="0">
                <a:solidFill>
                  <a:srgbClr val="CC0066"/>
                </a:solidFill>
                <a:latin typeface="黑体" pitchFamily="49" charset="-122"/>
                <a:ea typeface="黑体" pitchFamily="49" charset="-122"/>
              </a:rPr>
              <a:t>背景静止</a:t>
            </a:r>
            <a:r>
              <a:rPr lang="zh-CN" altLang="en-US" sz="2400" smtClean="0">
                <a:latin typeface="黑体" pitchFamily="49" charset="-122"/>
                <a:ea typeface="黑体" pitchFamily="49" charset="-122"/>
              </a:rPr>
              <a:t>的运动图像序列，这时可以采用帧间差分或自适应背景对消的方法来去除背景干扰，计算方法简单；</a:t>
            </a:r>
          </a:p>
          <a:p>
            <a:pPr eaLnBrk="1" hangingPunct="1">
              <a:lnSpc>
                <a:spcPct val="105000"/>
              </a:lnSpc>
            </a:pPr>
            <a:r>
              <a:rPr lang="zh-CN" altLang="en-US" sz="2400" smtClean="0">
                <a:latin typeface="黑体" pitchFamily="49" charset="-122"/>
                <a:ea typeface="黑体" pitchFamily="49" charset="-122"/>
              </a:rPr>
              <a:t>后一种情况发生在目标运动同时，</a:t>
            </a:r>
            <a:r>
              <a:rPr lang="zh-CN" altLang="en-US" sz="2400" smtClean="0">
                <a:solidFill>
                  <a:srgbClr val="CC0066"/>
                </a:solidFill>
                <a:latin typeface="黑体" pitchFamily="49" charset="-122"/>
                <a:ea typeface="黑体" pitchFamily="49" charset="-122"/>
              </a:rPr>
              <a:t>摄像机</a:t>
            </a:r>
            <a:r>
              <a:rPr lang="zh-CN" altLang="en-US" sz="2400" smtClean="0">
                <a:latin typeface="黑体" pitchFamily="49" charset="-122"/>
                <a:ea typeface="黑体" pitchFamily="49" charset="-122"/>
              </a:rPr>
              <a:t>也处于相对</a:t>
            </a:r>
            <a:r>
              <a:rPr lang="zh-CN" altLang="en-US" sz="2400" smtClean="0">
                <a:solidFill>
                  <a:srgbClr val="CC0066"/>
                </a:solidFill>
                <a:latin typeface="黑体" pitchFamily="49" charset="-122"/>
                <a:ea typeface="黑体" pitchFamily="49" charset="-122"/>
              </a:rPr>
              <a:t>运动</a:t>
            </a:r>
            <a:r>
              <a:rPr lang="zh-CN" altLang="en-US" sz="2400" smtClean="0">
                <a:latin typeface="黑体" pitchFamily="49" charset="-122"/>
                <a:ea typeface="黑体" pitchFamily="49" charset="-122"/>
              </a:rPr>
              <a:t>状态，产生</a:t>
            </a:r>
            <a:r>
              <a:rPr lang="zh-CN" altLang="en-US" sz="2400" smtClean="0">
                <a:solidFill>
                  <a:srgbClr val="CC0066"/>
                </a:solidFill>
                <a:latin typeface="黑体" pitchFamily="49" charset="-122"/>
                <a:ea typeface="黑体" pitchFamily="49" charset="-122"/>
              </a:rPr>
              <a:t>背景变化</a:t>
            </a:r>
            <a:r>
              <a:rPr lang="zh-CN" altLang="en-US" sz="2400" smtClean="0">
                <a:latin typeface="黑体" pitchFamily="49" charset="-122"/>
                <a:ea typeface="黑体" pitchFamily="49" charset="-122"/>
              </a:rPr>
              <a:t>的运动图像序列，从而导致运动目标的变化与背景本身的变化混淆在一起。这种情况比较复杂，若采用消除背景的方法，则需要进行图像配准；若采用突出目标的方法，则需要在配准的前提下进行多帧能量积累和噪声抑制。  </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Rectangle 2"/>
          <p:cNvSpPr>
            <a:spLocks noGrp="1" noChangeArrowheads="1"/>
          </p:cNvSpPr>
          <p:nvPr>
            <p:ph type="title"/>
          </p:nvPr>
        </p:nvSpPr>
        <p:spPr>
          <a:xfrm>
            <a:off x="323850" y="549275"/>
            <a:ext cx="5197475" cy="898525"/>
          </a:xfrm>
        </p:spPr>
        <p:txBody>
          <a:bodyPr/>
          <a:lstStyle/>
          <a:p>
            <a:pPr eaLnBrk="1" hangingPunct="1">
              <a:buFontTx/>
              <a:buBlip>
                <a:blip r:embed="rId3"/>
              </a:buBlip>
              <a:defRPr/>
            </a:pPr>
            <a:r>
              <a:rPr lang="en-US" altLang="zh-CN" sz="3600" smtClean="0">
                <a:solidFill>
                  <a:srgbClr val="000066"/>
                </a:solidFill>
                <a:latin typeface="Times New Roman" pitchFamily="18" charset="0"/>
                <a:ea typeface="黑体" pitchFamily="49" charset="-122"/>
              </a:rPr>
              <a:t> </a:t>
            </a:r>
            <a:r>
              <a:rPr lang="zh-CN" altLang="en-US" sz="3600" smtClean="0">
                <a:solidFill>
                  <a:srgbClr val="000066"/>
                </a:solidFill>
                <a:latin typeface="Times New Roman" pitchFamily="18" charset="0"/>
                <a:ea typeface="黑体" pitchFamily="49" charset="-122"/>
              </a:rPr>
              <a:t>帧间差分法 </a:t>
            </a:r>
          </a:p>
        </p:txBody>
      </p:sp>
      <p:sp>
        <p:nvSpPr>
          <p:cNvPr id="6154" name="Rectangle 3"/>
          <p:cNvSpPr>
            <a:spLocks noGrp="1" noChangeArrowheads="1"/>
          </p:cNvSpPr>
          <p:nvPr>
            <p:ph type="body" sz="half" idx="1"/>
          </p:nvPr>
        </p:nvSpPr>
        <p:spPr>
          <a:xfrm>
            <a:off x="165100" y="1557338"/>
            <a:ext cx="8777288" cy="4511675"/>
          </a:xfrm>
        </p:spPr>
        <p:txBody>
          <a:bodyPr/>
          <a:lstStyle/>
          <a:p>
            <a:pPr algn="just" eaLnBrk="1" hangingPunct="1">
              <a:lnSpc>
                <a:spcPct val="115000"/>
              </a:lnSpc>
              <a:buFontTx/>
              <a:buNone/>
            </a:pPr>
            <a:r>
              <a:rPr lang="en-US" altLang="zh-CN" sz="2400" smtClean="0">
                <a:latin typeface="黑体" pitchFamily="49" charset="-122"/>
                <a:ea typeface="黑体" pitchFamily="49" charset="-122"/>
              </a:rPr>
              <a:t>      </a:t>
            </a:r>
            <a:r>
              <a:rPr lang="zh-CN" altLang="en-US" sz="2400" smtClean="0">
                <a:latin typeface="黑体" pitchFamily="49" charset="-122"/>
                <a:ea typeface="黑体" pitchFamily="49" charset="-122"/>
              </a:rPr>
              <a:t>这种方法就是将前后两帧图像对应像素点的灰度值相减，在环境亮度变化不大的情况下，如果对应像素灰度相差很小，可以认为此处景物是静止的，如果图像区域某处的灰度变化很大，可以认为这是由于图像中运动物体引起的，将这些区域标记下来，利用这些标记的像素区域，就可以求出运动目标在图像中的位置。第  帧        与第  帧       之间的变化可用一个二值差分图像          来表示：  </a:t>
            </a:r>
          </a:p>
        </p:txBody>
      </p:sp>
      <p:sp>
        <p:nvSpPr>
          <p:cNvPr id="6155"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6146" name="Object 6"/>
          <p:cNvGraphicFramePr>
            <a:graphicFrameLocks noChangeAspect="1"/>
          </p:cNvGraphicFramePr>
          <p:nvPr/>
        </p:nvGraphicFramePr>
        <p:xfrm>
          <a:off x="0" y="0"/>
          <a:ext cx="123825" cy="190500"/>
        </p:xfrm>
        <a:graphic>
          <a:graphicData uri="http://schemas.openxmlformats.org/presentationml/2006/ole">
            <p:oleObj spid="_x0000_s184322" name="公式" r:id="rId4" imgW="126890" imgH="190335" progId="Equation.3">
              <p:embed/>
            </p:oleObj>
          </a:graphicData>
        </a:graphic>
      </p:graphicFrame>
      <p:sp>
        <p:nvSpPr>
          <p:cNvPr id="6156" name="Rectangle 7"/>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zh-CN" altLang="en-US"/>
          </a:p>
        </p:txBody>
      </p:sp>
      <p:sp>
        <p:nvSpPr>
          <p:cNvPr id="6157" name="Rectangle 8"/>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zh-CN" altLang="en-US"/>
          </a:p>
        </p:txBody>
      </p:sp>
      <p:sp>
        <p:nvSpPr>
          <p:cNvPr id="6158" name="Rectangle 9"/>
          <p:cNvSpPr>
            <a:spLocks noChangeArrowheads="1"/>
          </p:cNvSpPr>
          <p:nvPr/>
        </p:nvSpPr>
        <p:spPr bwMode="auto">
          <a:xfrm>
            <a:off x="0" y="3333750"/>
            <a:ext cx="9144000" cy="0"/>
          </a:xfrm>
          <a:prstGeom prst="rect">
            <a:avLst/>
          </a:prstGeom>
          <a:noFill/>
          <a:ln w="9525">
            <a:noFill/>
            <a:miter lim="800000"/>
            <a:headEnd/>
            <a:tailEnd/>
          </a:ln>
        </p:spPr>
        <p:txBody>
          <a:bodyPr wrap="none" anchor="ctr">
            <a:spAutoFit/>
          </a:bodyPr>
          <a:lstStyle/>
          <a:p>
            <a:endParaRPr lang="zh-CN" altLang="en-US"/>
          </a:p>
        </p:txBody>
      </p:sp>
      <p:sp>
        <p:nvSpPr>
          <p:cNvPr id="6159" name="Rectangle 11"/>
          <p:cNvSpPr>
            <a:spLocks noChangeArrowheads="1"/>
          </p:cNvSpPr>
          <p:nvPr/>
        </p:nvSpPr>
        <p:spPr bwMode="auto">
          <a:xfrm>
            <a:off x="0" y="3338513"/>
            <a:ext cx="9144000" cy="0"/>
          </a:xfrm>
          <a:prstGeom prst="rect">
            <a:avLst/>
          </a:prstGeom>
          <a:noFill/>
          <a:ln w="9525">
            <a:noFill/>
            <a:miter lim="800000"/>
            <a:headEnd/>
            <a:tailEnd/>
          </a:ln>
        </p:spPr>
        <p:txBody>
          <a:bodyPr wrap="none" anchor="ctr">
            <a:spAutoFit/>
          </a:bodyPr>
          <a:lstStyle/>
          <a:p>
            <a:endParaRPr lang="zh-CN" altLang="en-US"/>
          </a:p>
        </p:txBody>
      </p:sp>
      <p:grpSp>
        <p:nvGrpSpPr>
          <p:cNvPr id="2" name="Group 16"/>
          <p:cNvGrpSpPr>
            <a:grpSpLocks/>
          </p:cNvGrpSpPr>
          <p:nvPr/>
        </p:nvGrpSpPr>
        <p:grpSpPr bwMode="auto">
          <a:xfrm>
            <a:off x="2771775" y="3716338"/>
            <a:ext cx="4300538" cy="835025"/>
            <a:chOff x="1746" y="2341"/>
            <a:chExt cx="2709" cy="526"/>
          </a:xfrm>
        </p:grpSpPr>
        <p:graphicFrame>
          <p:nvGraphicFramePr>
            <p:cNvPr id="6148" name="Object 4"/>
            <p:cNvGraphicFramePr>
              <a:graphicFrameLocks noChangeAspect="1"/>
            </p:cNvGraphicFramePr>
            <p:nvPr/>
          </p:nvGraphicFramePr>
          <p:xfrm>
            <a:off x="1746" y="2386"/>
            <a:ext cx="113" cy="168"/>
          </p:xfrm>
          <a:graphic>
            <a:graphicData uri="http://schemas.openxmlformats.org/presentationml/2006/ole">
              <p:oleObj spid="_x0000_s184324" name="公式" r:id="rId5" imgW="126720" imgH="190440" progId="Equation.3">
                <p:embed/>
              </p:oleObj>
            </a:graphicData>
          </a:graphic>
        </p:graphicFrame>
        <p:graphicFrame>
          <p:nvGraphicFramePr>
            <p:cNvPr id="6149" name="Object 10"/>
            <p:cNvGraphicFramePr>
              <a:graphicFrameLocks noChangeAspect="1"/>
            </p:cNvGraphicFramePr>
            <p:nvPr/>
          </p:nvGraphicFramePr>
          <p:xfrm>
            <a:off x="2200" y="2341"/>
            <a:ext cx="666" cy="234"/>
          </p:xfrm>
          <a:graphic>
            <a:graphicData uri="http://schemas.openxmlformats.org/presentationml/2006/ole">
              <p:oleObj spid="_x0000_s184325" name="公式" r:id="rId6" imgW="672808" imgH="241195" progId="Equation.3">
                <p:embed/>
              </p:oleObj>
            </a:graphicData>
          </a:graphic>
        </p:graphicFrame>
        <p:graphicFrame>
          <p:nvGraphicFramePr>
            <p:cNvPr id="6150" name="Object 12"/>
            <p:cNvGraphicFramePr>
              <a:graphicFrameLocks noChangeAspect="1"/>
            </p:cNvGraphicFramePr>
            <p:nvPr/>
          </p:nvGraphicFramePr>
          <p:xfrm>
            <a:off x="3334" y="2386"/>
            <a:ext cx="134" cy="196"/>
          </p:xfrm>
          <a:graphic>
            <a:graphicData uri="http://schemas.openxmlformats.org/presentationml/2006/ole">
              <p:oleObj spid="_x0000_s184326" name="公式" r:id="rId7" imgW="126725" imgH="177415" progId="Equation.3">
                <p:embed/>
              </p:oleObj>
            </a:graphicData>
          </a:graphic>
        </p:graphicFrame>
        <p:graphicFrame>
          <p:nvGraphicFramePr>
            <p:cNvPr id="6151" name="Object 13"/>
            <p:cNvGraphicFramePr>
              <a:graphicFrameLocks noChangeAspect="1"/>
            </p:cNvGraphicFramePr>
            <p:nvPr/>
          </p:nvGraphicFramePr>
          <p:xfrm>
            <a:off x="3742" y="2341"/>
            <a:ext cx="713" cy="254"/>
          </p:xfrm>
          <a:graphic>
            <a:graphicData uri="http://schemas.openxmlformats.org/presentationml/2006/ole">
              <p:oleObj spid="_x0000_s184327" name="公式" r:id="rId8" imgW="672840" imgH="241200" progId="Equation.3">
                <p:embed/>
              </p:oleObj>
            </a:graphicData>
          </a:graphic>
        </p:graphicFrame>
        <p:graphicFrame>
          <p:nvGraphicFramePr>
            <p:cNvPr id="6152" name="Object 14"/>
            <p:cNvGraphicFramePr>
              <a:graphicFrameLocks noChangeAspect="1"/>
            </p:cNvGraphicFramePr>
            <p:nvPr/>
          </p:nvGraphicFramePr>
          <p:xfrm>
            <a:off x="2154" y="2613"/>
            <a:ext cx="933" cy="254"/>
          </p:xfrm>
          <a:graphic>
            <a:graphicData uri="http://schemas.openxmlformats.org/presentationml/2006/ole">
              <p:oleObj spid="_x0000_s184328" name="公式" r:id="rId9" imgW="876300" imgH="241300" progId="Equation.3">
                <p:embed/>
              </p:oleObj>
            </a:graphicData>
          </a:graphic>
        </p:graphicFrame>
      </p:grpSp>
      <p:graphicFrame>
        <p:nvGraphicFramePr>
          <p:cNvPr id="6147" name="Object 15"/>
          <p:cNvGraphicFramePr>
            <a:graphicFrameLocks noChangeAspect="1"/>
          </p:cNvGraphicFramePr>
          <p:nvPr/>
        </p:nvGraphicFramePr>
        <p:xfrm>
          <a:off x="2124075" y="4868863"/>
          <a:ext cx="4897438" cy="987425"/>
        </p:xfrm>
        <a:graphic>
          <a:graphicData uri="http://schemas.openxmlformats.org/presentationml/2006/ole">
            <p:oleObj spid="_x0000_s184323" name="公式" r:id="rId10" imgW="3098800" imgH="533400" progId="Equation.3">
              <p:embed/>
            </p:oleObj>
          </a:graphicData>
        </a:graphic>
      </p:graphicFrame>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28600" y="396875"/>
            <a:ext cx="8763000" cy="898525"/>
          </a:xfrm>
        </p:spPr>
        <p:txBody>
          <a:bodyPr/>
          <a:lstStyle/>
          <a:p>
            <a:pPr eaLnBrk="1" hangingPunct="1">
              <a:defRPr/>
            </a:pPr>
            <a:r>
              <a:rPr lang="zh-CN" altLang="en-US" sz="3800" smtClean="0">
                <a:solidFill>
                  <a:schemeClr val="tx1"/>
                </a:solidFill>
                <a:ea typeface="黑体" pitchFamily="49" charset="-122"/>
              </a:rPr>
              <a:t>帧间差分算法的优缺点：</a:t>
            </a:r>
          </a:p>
        </p:txBody>
      </p:sp>
      <p:sp>
        <p:nvSpPr>
          <p:cNvPr id="90115" name="Rectangle 3"/>
          <p:cNvSpPr>
            <a:spLocks noChangeArrowheads="1"/>
          </p:cNvSpPr>
          <p:nvPr/>
        </p:nvSpPr>
        <p:spPr bwMode="auto">
          <a:xfrm>
            <a:off x="160338" y="1244600"/>
            <a:ext cx="8826500" cy="5264150"/>
          </a:xfrm>
          <a:prstGeom prst="rect">
            <a:avLst/>
          </a:prstGeom>
          <a:noFill/>
          <a:ln w="9525">
            <a:noFill/>
            <a:miter lim="800000"/>
            <a:headEnd/>
            <a:tailEnd/>
          </a:ln>
        </p:spPr>
        <p:txBody>
          <a:bodyPr/>
          <a:lstStyle/>
          <a:p>
            <a:pPr marL="342900" indent="-342900" latinLnBrk="0">
              <a:lnSpc>
                <a:spcPct val="90000"/>
              </a:lnSpc>
              <a:spcBef>
                <a:spcPct val="20000"/>
              </a:spcBef>
              <a:buClr>
                <a:srgbClr val="CCFF33"/>
              </a:buClr>
              <a:buSzPct val="70000"/>
              <a:buFont typeface="Wingdings" pitchFamily="2" charset="2"/>
              <a:buNone/>
            </a:pPr>
            <a:r>
              <a:rPr lang="zh-CN" altLang="en-US">
                <a:solidFill>
                  <a:srgbClr val="CC0066"/>
                </a:solidFill>
                <a:latin typeface="Arial" pitchFamily="34" charset="0"/>
              </a:rPr>
              <a:t>优点：</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对动态背景适应快</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计算速度快</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占用系统资源少</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特别适用于噪声较少的红外视频</a:t>
            </a:r>
          </a:p>
          <a:p>
            <a:pPr marL="342900" indent="-342900" latinLnBrk="0">
              <a:lnSpc>
                <a:spcPct val="90000"/>
              </a:lnSpc>
              <a:spcBef>
                <a:spcPct val="20000"/>
              </a:spcBef>
              <a:buClr>
                <a:srgbClr val="CCFF33"/>
              </a:buClr>
              <a:buSzPct val="70000"/>
              <a:buFont typeface="Wingdings" pitchFamily="2" charset="2"/>
              <a:buNone/>
            </a:pPr>
            <a:endParaRPr lang="zh-CN" altLang="en-US" sz="2400">
              <a:latin typeface="Arial" pitchFamily="34" charset="0"/>
            </a:endParaRPr>
          </a:p>
          <a:p>
            <a:pPr marL="342900" indent="-342900" latinLnBrk="0">
              <a:lnSpc>
                <a:spcPct val="90000"/>
              </a:lnSpc>
              <a:spcBef>
                <a:spcPct val="20000"/>
              </a:spcBef>
              <a:buClr>
                <a:srgbClr val="CCFF33"/>
              </a:buClr>
              <a:buSzPct val="70000"/>
              <a:buFont typeface="Wingdings" pitchFamily="2" charset="2"/>
              <a:buNone/>
            </a:pPr>
            <a:r>
              <a:rPr lang="zh-CN" altLang="en-US">
                <a:solidFill>
                  <a:srgbClr val="CC0066"/>
                </a:solidFill>
                <a:latin typeface="Arial" pitchFamily="34" charset="0"/>
              </a:rPr>
              <a:t>缺点：</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对噪声较大的可见光视频效果不理想</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该算法假定目标是不断运动的。如果物体静止一段时间，那么该算法将检测不到目标</a:t>
            </a: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如果背景的某一部分移动，那么将会在检测结果中出现</a:t>
            </a:r>
            <a:r>
              <a:rPr lang="zh-CN" altLang="en-US" sz="2400">
                <a:latin typeface="Garamond" pitchFamily="18" charset="0"/>
              </a:rPr>
              <a:t>“</a:t>
            </a:r>
            <a:r>
              <a:rPr lang="zh-CN" altLang="en-US" sz="2400">
                <a:latin typeface="Arial" pitchFamily="34" charset="0"/>
              </a:rPr>
              <a:t>空洞</a:t>
            </a:r>
            <a:r>
              <a:rPr lang="zh-CN" altLang="en-US" sz="2400">
                <a:latin typeface="Garamond" pitchFamily="18" charset="0"/>
              </a:rPr>
              <a:t>”</a:t>
            </a:r>
            <a:endParaRPr lang="zh-CN" altLang="en-US" sz="2400">
              <a:latin typeface="Arial" pitchFamily="34" charset="0"/>
            </a:endParaRPr>
          </a:p>
          <a:p>
            <a:pPr marL="342900" indent="-342900" latinLnBrk="0">
              <a:lnSpc>
                <a:spcPct val="90000"/>
              </a:lnSpc>
              <a:spcBef>
                <a:spcPct val="20000"/>
              </a:spcBef>
              <a:buClr>
                <a:srgbClr val="CCFF33"/>
              </a:buClr>
              <a:buSzPct val="70000"/>
              <a:buFont typeface="Wingdings" pitchFamily="2" charset="2"/>
              <a:buChar char="n"/>
            </a:pPr>
            <a:r>
              <a:rPr lang="zh-CN" altLang="en-US" sz="2400">
                <a:latin typeface="Arial" pitchFamily="34" charset="0"/>
              </a:rPr>
              <a:t>该算法一般检测不到移动目标的全部</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539750" y="549275"/>
            <a:ext cx="7993063" cy="746125"/>
          </a:xfrm>
        </p:spPr>
        <p:txBody>
          <a:bodyPr/>
          <a:lstStyle/>
          <a:p>
            <a:pPr eaLnBrk="1" hangingPunct="1">
              <a:defRPr/>
            </a:pPr>
            <a:r>
              <a:rPr lang="zh-CN" altLang="en-US" sz="3600" smtClean="0">
                <a:solidFill>
                  <a:schemeClr val="tx1"/>
                </a:solidFill>
                <a:ea typeface="黑体" pitchFamily="49" charset="-122"/>
              </a:rPr>
              <a:t>静止背景下运动目标的检测实验结果：</a:t>
            </a:r>
          </a:p>
        </p:txBody>
      </p:sp>
      <p:pic>
        <p:nvPicPr>
          <p:cNvPr id="91139" name="Picture 108" descr="Frame1256"/>
          <p:cNvPicPr>
            <a:picLocks noChangeAspect="1" noChangeArrowheads="1"/>
          </p:cNvPicPr>
          <p:nvPr/>
        </p:nvPicPr>
        <p:blipFill>
          <a:blip r:embed="rId2" cstate="print"/>
          <a:srcRect/>
          <a:stretch>
            <a:fillRect/>
          </a:stretch>
        </p:blipFill>
        <p:spPr bwMode="auto">
          <a:xfrm>
            <a:off x="452438" y="1295400"/>
            <a:ext cx="2462212" cy="2012950"/>
          </a:xfrm>
          <a:prstGeom prst="rect">
            <a:avLst/>
          </a:prstGeom>
          <a:noFill/>
          <a:ln w="9525">
            <a:noFill/>
            <a:miter lim="800000"/>
            <a:headEnd/>
            <a:tailEnd/>
          </a:ln>
        </p:spPr>
      </p:pic>
      <p:pic>
        <p:nvPicPr>
          <p:cNvPr id="91140" name="Picture 109" descr="Frame1257"/>
          <p:cNvPicPr>
            <a:picLocks noChangeAspect="1" noChangeArrowheads="1"/>
          </p:cNvPicPr>
          <p:nvPr/>
        </p:nvPicPr>
        <p:blipFill>
          <a:blip r:embed="rId3" cstate="print"/>
          <a:srcRect/>
          <a:stretch>
            <a:fillRect/>
          </a:stretch>
        </p:blipFill>
        <p:spPr bwMode="auto">
          <a:xfrm>
            <a:off x="3228975" y="1301750"/>
            <a:ext cx="2447925" cy="2001838"/>
          </a:xfrm>
          <a:prstGeom prst="rect">
            <a:avLst/>
          </a:prstGeom>
          <a:noFill/>
          <a:ln w="9525">
            <a:noFill/>
            <a:miter lim="800000"/>
            <a:headEnd/>
            <a:tailEnd/>
          </a:ln>
        </p:spPr>
      </p:pic>
      <p:sp>
        <p:nvSpPr>
          <p:cNvPr id="91141" name="Rectangle 5"/>
          <p:cNvSpPr>
            <a:spLocks noChangeArrowheads="1"/>
          </p:cNvSpPr>
          <p:nvPr/>
        </p:nvSpPr>
        <p:spPr bwMode="auto">
          <a:xfrm>
            <a:off x="0" y="2000250"/>
            <a:ext cx="9144000" cy="0"/>
          </a:xfrm>
          <a:prstGeom prst="rect">
            <a:avLst/>
          </a:prstGeom>
          <a:noFill/>
          <a:ln w="9525">
            <a:noFill/>
            <a:miter lim="800000"/>
            <a:headEnd/>
            <a:tailEnd/>
          </a:ln>
        </p:spPr>
        <p:txBody>
          <a:bodyPr wrap="none" anchor="ctr">
            <a:spAutoFit/>
          </a:bodyPr>
          <a:lstStyle/>
          <a:p>
            <a:endParaRPr lang="zh-CN" altLang="en-US"/>
          </a:p>
        </p:txBody>
      </p:sp>
      <p:sp>
        <p:nvSpPr>
          <p:cNvPr id="91142" name="Rectangle 6"/>
          <p:cNvSpPr>
            <a:spLocks noChangeArrowheads="1"/>
          </p:cNvSpPr>
          <p:nvPr/>
        </p:nvSpPr>
        <p:spPr bwMode="auto">
          <a:xfrm>
            <a:off x="0" y="4857750"/>
            <a:ext cx="9144000" cy="0"/>
          </a:xfrm>
          <a:prstGeom prst="rect">
            <a:avLst/>
          </a:prstGeom>
          <a:noFill/>
          <a:ln w="9525">
            <a:noFill/>
            <a:miter lim="800000"/>
            <a:headEnd/>
            <a:tailEnd/>
          </a:ln>
        </p:spPr>
        <p:txBody>
          <a:bodyPr wrap="none" anchor="ctr">
            <a:spAutoFit/>
          </a:bodyPr>
          <a:lstStyle/>
          <a:p>
            <a:pPr latinLnBrk="0"/>
            <a:endParaRPr lang="zh-CN" altLang="zh-CN" sz="2400">
              <a:latin typeface="Times New Roman" pitchFamily="18" charset="0"/>
              <a:ea typeface="宋体" pitchFamily="2" charset="-122"/>
            </a:endParaRPr>
          </a:p>
        </p:txBody>
      </p:sp>
      <p:pic>
        <p:nvPicPr>
          <p:cNvPr id="91143" name="Picture 110" descr="Frame1257q"/>
          <p:cNvPicPr>
            <a:picLocks noChangeAspect="1" noChangeArrowheads="1"/>
          </p:cNvPicPr>
          <p:nvPr/>
        </p:nvPicPr>
        <p:blipFill>
          <a:blip r:embed="rId4" cstate="print"/>
          <a:srcRect/>
          <a:stretch>
            <a:fillRect/>
          </a:stretch>
        </p:blipFill>
        <p:spPr bwMode="auto">
          <a:xfrm>
            <a:off x="5883275" y="1323975"/>
            <a:ext cx="2381250" cy="1946275"/>
          </a:xfrm>
          <a:prstGeom prst="rect">
            <a:avLst/>
          </a:prstGeom>
          <a:noFill/>
          <a:ln w="9525">
            <a:noFill/>
            <a:miter lim="800000"/>
            <a:headEnd/>
            <a:tailEnd/>
          </a:ln>
        </p:spPr>
      </p:pic>
      <p:pic>
        <p:nvPicPr>
          <p:cNvPr id="91144" name="Picture 111" descr="Frameb101"/>
          <p:cNvPicPr>
            <a:picLocks noChangeAspect="1" noChangeArrowheads="1"/>
          </p:cNvPicPr>
          <p:nvPr/>
        </p:nvPicPr>
        <p:blipFill>
          <a:blip r:embed="rId5" cstate="print"/>
          <a:srcRect/>
          <a:stretch>
            <a:fillRect/>
          </a:stretch>
        </p:blipFill>
        <p:spPr bwMode="auto">
          <a:xfrm>
            <a:off x="441325" y="3989388"/>
            <a:ext cx="2452688" cy="2005012"/>
          </a:xfrm>
          <a:prstGeom prst="rect">
            <a:avLst/>
          </a:prstGeom>
          <a:noFill/>
          <a:ln w="9525">
            <a:noFill/>
            <a:miter lim="800000"/>
            <a:headEnd/>
            <a:tailEnd/>
          </a:ln>
        </p:spPr>
      </p:pic>
      <p:sp>
        <p:nvSpPr>
          <p:cNvPr id="91145" name="Rectangle 9"/>
          <p:cNvSpPr>
            <a:spLocks noChangeArrowheads="1"/>
          </p:cNvSpPr>
          <p:nvPr/>
        </p:nvSpPr>
        <p:spPr bwMode="auto">
          <a:xfrm>
            <a:off x="0" y="2052638"/>
            <a:ext cx="9144000" cy="0"/>
          </a:xfrm>
          <a:prstGeom prst="rect">
            <a:avLst/>
          </a:prstGeom>
          <a:noFill/>
          <a:ln w="9525">
            <a:noFill/>
            <a:miter lim="800000"/>
            <a:headEnd/>
            <a:tailEnd/>
          </a:ln>
        </p:spPr>
        <p:txBody>
          <a:bodyPr wrap="none" anchor="ctr">
            <a:spAutoFit/>
          </a:bodyPr>
          <a:lstStyle/>
          <a:p>
            <a:endParaRPr lang="zh-CN" altLang="en-US"/>
          </a:p>
        </p:txBody>
      </p:sp>
      <p:sp>
        <p:nvSpPr>
          <p:cNvPr id="91146" name="Rectangle 10"/>
          <p:cNvSpPr>
            <a:spLocks noChangeArrowheads="1"/>
          </p:cNvSpPr>
          <p:nvPr/>
        </p:nvSpPr>
        <p:spPr bwMode="auto">
          <a:xfrm>
            <a:off x="4321175" y="3328988"/>
            <a:ext cx="501650" cy="244475"/>
          </a:xfrm>
          <a:prstGeom prst="rect">
            <a:avLst/>
          </a:prstGeom>
          <a:noFill/>
          <a:ln w="9525">
            <a:noFill/>
            <a:miter lim="800000"/>
            <a:headEnd/>
            <a:tailEnd/>
          </a:ln>
        </p:spPr>
        <p:txBody>
          <a:bodyPr wrap="none" anchor="ctr">
            <a:spAutoFit/>
          </a:bodyPr>
          <a:lstStyle/>
          <a:p>
            <a:pPr algn="ctr" latinLnBrk="0"/>
            <a:r>
              <a:rPr lang="en-US" altLang="zh-CN" sz="1000">
                <a:latin typeface="Times New Roman" pitchFamily="18" charset="0"/>
                <a:ea typeface="宋体" pitchFamily="2" charset="-122"/>
              </a:rPr>
              <a:t>          </a:t>
            </a:r>
            <a:endParaRPr lang="en-US" altLang="zh-CN" sz="2400">
              <a:latin typeface="Times New Roman" pitchFamily="18" charset="0"/>
              <a:ea typeface="宋体" pitchFamily="2" charset="-122"/>
            </a:endParaRPr>
          </a:p>
        </p:txBody>
      </p:sp>
      <p:pic>
        <p:nvPicPr>
          <p:cNvPr id="91147" name="Picture 112" descr="Frame1257"/>
          <p:cNvPicPr>
            <a:picLocks noChangeAspect="1" noChangeArrowheads="1"/>
          </p:cNvPicPr>
          <p:nvPr/>
        </p:nvPicPr>
        <p:blipFill>
          <a:blip r:embed="rId6" cstate="print"/>
          <a:srcRect/>
          <a:stretch>
            <a:fillRect/>
          </a:stretch>
        </p:blipFill>
        <p:spPr bwMode="auto">
          <a:xfrm>
            <a:off x="3249613" y="4008438"/>
            <a:ext cx="2419350" cy="1978025"/>
          </a:xfrm>
          <a:prstGeom prst="rect">
            <a:avLst/>
          </a:prstGeom>
          <a:noFill/>
          <a:ln w="9525">
            <a:noFill/>
            <a:miter lim="800000"/>
            <a:headEnd/>
            <a:tailEnd/>
          </a:ln>
        </p:spPr>
      </p:pic>
      <p:pic>
        <p:nvPicPr>
          <p:cNvPr id="91148" name="Picture 113" descr="result"/>
          <p:cNvPicPr>
            <a:picLocks noChangeAspect="1" noChangeArrowheads="1"/>
          </p:cNvPicPr>
          <p:nvPr/>
        </p:nvPicPr>
        <p:blipFill>
          <a:blip r:embed="rId7" cstate="print"/>
          <a:srcRect/>
          <a:stretch>
            <a:fillRect/>
          </a:stretch>
        </p:blipFill>
        <p:spPr bwMode="auto">
          <a:xfrm>
            <a:off x="5938838" y="4008438"/>
            <a:ext cx="2343150" cy="1916112"/>
          </a:xfrm>
          <a:prstGeom prst="rect">
            <a:avLst/>
          </a:prstGeom>
          <a:noFill/>
          <a:ln w="9525">
            <a:noFill/>
            <a:miter lim="800000"/>
            <a:headEnd/>
            <a:tailEnd/>
          </a:ln>
        </p:spPr>
      </p:pic>
      <p:sp>
        <p:nvSpPr>
          <p:cNvPr id="91149" name="Rectangle 1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91150" name="Rectangle 14"/>
          <p:cNvSpPr>
            <a:spLocks noChangeArrowheads="1"/>
          </p:cNvSpPr>
          <p:nvPr/>
        </p:nvSpPr>
        <p:spPr bwMode="auto">
          <a:xfrm>
            <a:off x="4321175" y="1276350"/>
            <a:ext cx="501650" cy="244475"/>
          </a:xfrm>
          <a:prstGeom prst="rect">
            <a:avLst/>
          </a:prstGeom>
          <a:noFill/>
          <a:ln w="9525">
            <a:noFill/>
            <a:miter lim="800000"/>
            <a:headEnd/>
            <a:tailEnd/>
          </a:ln>
        </p:spPr>
        <p:txBody>
          <a:bodyPr wrap="none" anchor="ctr">
            <a:spAutoFit/>
          </a:bodyPr>
          <a:lstStyle/>
          <a:p>
            <a:pPr algn="ctr" latinLnBrk="0"/>
            <a:r>
              <a:rPr lang="en-US" altLang="zh-CN" sz="1000">
                <a:latin typeface="Times New Roman" pitchFamily="18" charset="0"/>
                <a:ea typeface="宋体" pitchFamily="2" charset="-122"/>
              </a:rPr>
              <a:t>          </a:t>
            </a:r>
            <a:endParaRPr lang="en-US" altLang="zh-CN" sz="2400">
              <a:latin typeface="Times New Roman" pitchFamily="18" charset="0"/>
              <a:ea typeface="宋体" pitchFamily="2" charset="-122"/>
            </a:endParaRPr>
          </a:p>
        </p:txBody>
      </p:sp>
      <p:sp>
        <p:nvSpPr>
          <p:cNvPr id="91151" name="Text Box 15"/>
          <p:cNvSpPr txBox="1">
            <a:spLocks noChangeArrowheads="1"/>
          </p:cNvSpPr>
          <p:nvPr/>
        </p:nvSpPr>
        <p:spPr bwMode="auto">
          <a:xfrm>
            <a:off x="323850" y="3500438"/>
            <a:ext cx="7645400" cy="336550"/>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en-US" altLang="zh-CN" sz="1600"/>
              <a:t>   </a:t>
            </a:r>
            <a:r>
              <a:rPr lang="zh-CN" altLang="en-US" sz="1600"/>
              <a:t>（</a:t>
            </a:r>
            <a:r>
              <a:rPr lang="en-US" altLang="zh-CN" sz="1600"/>
              <a:t>a</a:t>
            </a:r>
            <a:r>
              <a:rPr lang="zh-CN" altLang="en-US" sz="1600"/>
              <a:t>）第</a:t>
            </a:r>
            <a:r>
              <a:rPr lang="en-US" altLang="zh-CN" sz="1600"/>
              <a:t>1</a:t>
            </a:r>
            <a:r>
              <a:rPr lang="zh-CN" altLang="en-US" sz="1600"/>
              <a:t>帧图像            （</a:t>
            </a:r>
            <a:r>
              <a:rPr lang="en-US" altLang="zh-CN" sz="1600"/>
              <a:t>b</a:t>
            </a:r>
            <a:r>
              <a:rPr lang="zh-CN" altLang="en-US" sz="1600"/>
              <a:t>）第</a:t>
            </a:r>
            <a:r>
              <a:rPr lang="en-US" altLang="zh-CN" sz="1600"/>
              <a:t>2</a:t>
            </a:r>
            <a:r>
              <a:rPr lang="zh-CN" altLang="en-US" sz="1600"/>
              <a:t>帧图像           （</a:t>
            </a:r>
            <a:r>
              <a:rPr lang="en-US" altLang="zh-CN" sz="1600"/>
              <a:t>c</a:t>
            </a:r>
            <a:r>
              <a:rPr lang="zh-CN" altLang="en-US" sz="1600"/>
              <a:t>）变化区域图像 </a:t>
            </a:r>
          </a:p>
        </p:txBody>
      </p:sp>
      <p:sp>
        <p:nvSpPr>
          <p:cNvPr id="91152" name="Text Box 16"/>
          <p:cNvSpPr txBox="1">
            <a:spLocks noChangeArrowheads="1"/>
          </p:cNvSpPr>
          <p:nvPr/>
        </p:nvSpPr>
        <p:spPr bwMode="auto">
          <a:xfrm>
            <a:off x="550863" y="6269038"/>
            <a:ext cx="8085137" cy="336550"/>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1600"/>
              <a:t>（</a:t>
            </a:r>
            <a:r>
              <a:rPr lang="en-US" altLang="zh-CN" sz="1600"/>
              <a:t>d</a:t>
            </a:r>
            <a:r>
              <a:rPr lang="zh-CN" altLang="en-US" sz="1600"/>
              <a:t>）提取出的背景图像 （</a:t>
            </a:r>
            <a:r>
              <a:rPr lang="en-US" altLang="zh-CN" sz="1600"/>
              <a:t>e</a:t>
            </a:r>
            <a:r>
              <a:rPr lang="zh-CN" altLang="en-US" sz="1600"/>
              <a:t>）变化区域与背景差分图像   （</a:t>
            </a:r>
            <a:r>
              <a:rPr lang="en-US" altLang="zh-CN" sz="1600"/>
              <a:t>f</a:t>
            </a:r>
            <a:r>
              <a:rPr lang="zh-CN" altLang="en-US" sz="1600"/>
              <a:t>）运动目标检测结果</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4213" y="908050"/>
            <a:ext cx="7129462" cy="701675"/>
          </a:xfrm>
        </p:spPr>
        <p:txBody>
          <a:bodyPr/>
          <a:lstStyle/>
          <a:p>
            <a:pPr eaLnBrk="1" hangingPunct="1">
              <a:defRPr/>
            </a:pPr>
            <a:r>
              <a:rPr lang="en-US" altLang="zh-CN" sz="4000" smtClean="0">
                <a:solidFill>
                  <a:schemeClr val="tx1"/>
                </a:solidFill>
                <a:latin typeface="黑体" pitchFamily="49" charset="-122"/>
                <a:ea typeface="黑体" pitchFamily="49" charset="-122"/>
              </a:rPr>
              <a:t>     </a:t>
            </a:r>
            <a:r>
              <a:rPr lang="zh-CN" altLang="en-US" sz="4000" smtClean="0">
                <a:solidFill>
                  <a:schemeClr val="tx1"/>
                </a:solidFill>
                <a:latin typeface="黑体" pitchFamily="49" charset="-122"/>
                <a:ea typeface="黑体" pitchFamily="49" charset="-122"/>
              </a:rPr>
              <a:t>与背景接近时目标检测</a:t>
            </a:r>
          </a:p>
        </p:txBody>
      </p:sp>
      <p:pic>
        <p:nvPicPr>
          <p:cNvPr id="92163" name="Picture 3" descr="3v"/>
          <p:cNvPicPr>
            <a:picLocks noChangeAspect="1" noChangeArrowheads="1"/>
          </p:cNvPicPr>
          <p:nvPr>
            <p:ph type="body" idx="1"/>
          </p:nvPr>
        </p:nvPicPr>
        <p:blipFill>
          <a:blip r:embed="rId2" cstate="print"/>
          <a:srcRect/>
          <a:stretch>
            <a:fillRect/>
          </a:stretch>
        </p:blipFill>
        <p:spPr>
          <a:xfrm>
            <a:off x="6227763" y="2466975"/>
            <a:ext cx="2640012" cy="2041525"/>
          </a:xfrm>
          <a:noFill/>
        </p:spPr>
      </p:pic>
      <p:pic>
        <p:nvPicPr>
          <p:cNvPr id="92164" name="Picture 4" descr="4v"/>
          <p:cNvPicPr>
            <a:picLocks noChangeAspect="1" noChangeArrowheads="1"/>
          </p:cNvPicPr>
          <p:nvPr/>
        </p:nvPicPr>
        <p:blipFill>
          <a:blip r:embed="rId3" cstate="print"/>
          <a:srcRect/>
          <a:stretch>
            <a:fillRect/>
          </a:stretch>
        </p:blipFill>
        <p:spPr bwMode="auto">
          <a:xfrm>
            <a:off x="3255963" y="2446338"/>
            <a:ext cx="2676525" cy="2041525"/>
          </a:xfrm>
          <a:prstGeom prst="rect">
            <a:avLst/>
          </a:prstGeom>
          <a:noFill/>
          <a:ln w="9525">
            <a:noFill/>
            <a:miter lim="800000"/>
            <a:headEnd/>
            <a:tailEnd/>
          </a:ln>
        </p:spPr>
      </p:pic>
      <p:pic>
        <p:nvPicPr>
          <p:cNvPr id="92165" name="Picture 5" descr="5v"/>
          <p:cNvPicPr>
            <a:picLocks noChangeAspect="1" noChangeArrowheads="1"/>
          </p:cNvPicPr>
          <p:nvPr/>
        </p:nvPicPr>
        <p:blipFill>
          <a:blip r:embed="rId4" cstate="print"/>
          <a:srcRect/>
          <a:stretch>
            <a:fillRect/>
          </a:stretch>
        </p:blipFill>
        <p:spPr bwMode="auto">
          <a:xfrm>
            <a:off x="323850" y="2420938"/>
            <a:ext cx="2678113" cy="2046287"/>
          </a:xfrm>
          <a:prstGeom prst="rect">
            <a:avLst/>
          </a:prstGeom>
          <a:noFill/>
          <a:ln w="9525">
            <a:noFill/>
            <a:miter lim="800000"/>
            <a:headEnd/>
            <a:tailEnd/>
          </a:ln>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539750" y="1557338"/>
            <a:ext cx="6445250" cy="641350"/>
          </a:xfrm>
        </p:spPr>
        <p:txBody>
          <a:bodyPr/>
          <a:lstStyle/>
          <a:p>
            <a:pPr eaLnBrk="1" hangingPunct="1">
              <a:defRPr/>
            </a:pPr>
            <a:r>
              <a:rPr lang="en-US" altLang="zh-CN" sz="3600" smtClean="0">
                <a:solidFill>
                  <a:srgbClr val="800000"/>
                </a:solidFill>
                <a:latin typeface="黑体" pitchFamily="49" charset="-122"/>
                <a:ea typeface="黑体" pitchFamily="49" charset="-122"/>
              </a:rPr>
              <a:t>9.5.1 </a:t>
            </a:r>
            <a:r>
              <a:rPr lang="zh-CN" altLang="en-US" sz="3600" smtClean="0">
                <a:solidFill>
                  <a:srgbClr val="800000"/>
                </a:solidFill>
                <a:latin typeface="黑体" pitchFamily="49" charset="-122"/>
                <a:ea typeface="黑体" pitchFamily="49" charset="-122"/>
              </a:rPr>
              <a:t>目标跟踪的定义：</a:t>
            </a:r>
          </a:p>
        </p:txBody>
      </p:sp>
      <p:sp>
        <p:nvSpPr>
          <p:cNvPr id="93187" name="Rectangle 3"/>
          <p:cNvSpPr>
            <a:spLocks noGrp="1" noChangeArrowheads="1"/>
          </p:cNvSpPr>
          <p:nvPr>
            <p:ph type="body" idx="1"/>
          </p:nvPr>
        </p:nvSpPr>
        <p:spPr>
          <a:xfrm>
            <a:off x="385763" y="2463800"/>
            <a:ext cx="8362950" cy="2555875"/>
          </a:xfrm>
        </p:spPr>
        <p:txBody>
          <a:bodyPr/>
          <a:lstStyle/>
          <a:p>
            <a:pPr eaLnBrk="1" hangingPunct="1">
              <a:lnSpc>
                <a:spcPct val="115000"/>
              </a:lnSpc>
              <a:buClr>
                <a:srgbClr val="D60093"/>
              </a:buClr>
              <a:buSzPct val="90000"/>
              <a:buFont typeface="Wingdings" pitchFamily="2" charset="2"/>
              <a:buChar char="Ø"/>
            </a:pPr>
            <a:r>
              <a:rPr lang="zh-CN" altLang="en-US" sz="2800" smtClean="0">
                <a:latin typeface="黑体" pitchFamily="49" charset="-122"/>
                <a:ea typeface="黑体" pitchFamily="49" charset="-122"/>
              </a:rPr>
              <a:t>所谓目标跟踪，可以简单地定义为对连续的视频序列中的目标维持一条</a:t>
            </a:r>
            <a:r>
              <a:rPr lang="zh-CN" altLang="en-US" sz="2800" smtClean="0">
                <a:solidFill>
                  <a:srgbClr val="CC0066"/>
                </a:solidFill>
                <a:latin typeface="黑体" pitchFamily="49" charset="-122"/>
                <a:ea typeface="黑体" pitchFamily="49" charset="-122"/>
              </a:rPr>
              <a:t>航迹</a:t>
            </a:r>
            <a:r>
              <a:rPr lang="zh-CN" altLang="en-US" sz="2800" smtClean="0">
                <a:latin typeface="黑体" pitchFamily="49" charset="-122"/>
                <a:ea typeface="黑体" pitchFamily="49" charset="-122"/>
              </a:rPr>
              <a:t>，进而获得目标的位置、速度等</a:t>
            </a:r>
            <a:r>
              <a:rPr lang="zh-CN" altLang="en-US" sz="2800" smtClean="0">
                <a:solidFill>
                  <a:srgbClr val="CC0066"/>
                </a:solidFill>
                <a:latin typeface="黑体" pitchFamily="49" charset="-122"/>
                <a:ea typeface="黑体" pitchFamily="49" charset="-122"/>
              </a:rPr>
              <a:t>运动参数</a:t>
            </a:r>
            <a:r>
              <a:rPr lang="zh-CN" altLang="en-US" sz="2800" smtClean="0">
                <a:latin typeface="黑体" pitchFamily="49" charset="-122"/>
                <a:ea typeface="黑体" pitchFamily="49" charset="-122"/>
              </a:rPr>
              <a:t>，以及形状、大小、颜色等对后续目标分析与理解非常重要的</a:t>
            </a:r>
            <a:r>
              <a:rPr lang="zh-CN" altLang="en-US" sz="2800" smtClean="0">
                <a:solidFill>
                  <a:srgbClr val="CC0066"/>
                </a:solidFill>
                <a:latin typeface="黑体" pitchFamily="49" charset="-122"/>
                <a:ea typeface="黑体" pitchFamily="49" charset="-122"/>
              </a:rPr>
              <a:t>测量信息</a:t>
            </a:r>
            <a:r>
              <a:rPr lang="zh-CN" altLang="en-US" sz="2800" smtClean="0">
                <a:latin typeface="黑体" pitchFamily="49" charset="-122"/>
                <a:ea typeface="黑体" pitchFamily="49" charset="-122"/>
              </a:rPr>
              <a:t>。 </a:t>
            </a:r>
          </a:p>
        </p:txBody>
      </p:sp>
      <p:sp>
        <p:nvSpPr>
          <p:cNvPr id="93188" name="Text Box 4"/>
          <p:cNvSpPr txBox="1">
            <a:spLocks noChangeArrowheads="1"/>
          </p:cNvSpPr>
          <p:nvPr/>
        </p:nvSpPr>
        <p:spPr bwMode="auto">
          <a:xfrm>
            <a:off x="323850" y="692150"/>
            <a:ext cx="7127875" cy="641350"/>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en-US" altLang="zh-CN" sz="3600">
                <a:solidFill>
                  <a:srgbClr val="000066"/>
                </a:solidFill>
              </a:rPr>
              <a:t>9.5 </a:t>
            </a:r>
            <a:r>
              <a:rPr lang="zh-CN" altLang="en-US" sz="3600">
                <a:solidFill>
                  <a:srgbClr val="000066"/>
                </a:solidFill>
              </a:rPr>
              <a:t>目标跟踪方法涉及的基本问题</a:t>
            </a: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ph idx="1"/>
          </p:nvPr>
        </p:nvGraphicFramePr>
        <p:xfrm>
          <a:off x="817563" y="1498600"/>
          <a:ext cx="7389812" cy="4116388"/>
        </p:xfrm>
        <a:graphic>
          <a:graphicData uri="http://schemas.openxmlformats.org/presentationml/2006/ole">
            <p:oleObj spid="_x0000_s185346" name="Visio" r:id="rId3" imgW="5521452" imgH="3091434" progId="Visio.Drawing.11">
              <p:embed/>
            </p:oleObj>
          </a:graphicData>
        </a:graphic>
      </p:graphicFrame>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a:xfrm>
            <a:off x="179388" y="692150"/>
            <a:ext cx="8726487" cy="5705475"/>
          </a:xfrm>
        </p:spPr>
        <p:txBody>
          <a:bodyPr/>
          <a:lstStyle/>
          <a:p>
            <a:pPr eaLnBrk="1" hangingPunct="1">
              <a:lnSpc>
                <a:spcPct val="115000"/>
              </a:lnSpc>
              <a:spcBef>
                <a:spcPct val="35000"/>
              </a:spcBef>
              <a:buSzPct val="50000"/>
              <a:buFontTx/>
              <a:buBlip>
                <a:blip r:embed="rId2"/>
              </a:buBlip>
            </a:pPr>
            <a:r>
              <a:rPr lang="zh-CN" altLang="en-US" sz="2400" smtClean="0">
                <a:ea typeface="黑体" pitchFamily="49" charset="-122"/>
              </a:rPr>
              <a:t>运动目标跟踪在工业过程控制、医学研究、交通监视、自动导航、天文观测等领域有重要的实用价值。尤其在军事上，目标跟踪技术已被成功地用于武器的成像制导、军事侦察和监视方面。</a:t>
            </a:r>
          </a:p>
          <a:p>
            <a:pPr eaLnBrk="1" hangingPunct="1">
              <a:lnSpc>
                <a:spcPct val="115000"/>
              </a:lnSpc>
              <a:spcBef>
                <a:spcPct val="35000"/>
              </a:spcBef>
              <a:buSzPct val="50000"/>
              <a:buFontTx/>
              <a:buBlip>
                <a:blip r:embed="rId2"/>
              </a:buBlip>
            </a:pPr>
            <a:r>
              <a:rPr lang="zh-CN" altLang="en-US" sz="2400" smtClean="0">
                <a:ea typeface="黑体" pitchFamily="49" charset="-122"/>
              </a:rPr>
              <a:t>运动目标跟踪的</a:t>
            </a:r>
            <a:r>
              <a:rPr lang="zh-CN" altLang="en-US" sz="2400" smtClean="0">
                <a:solidFill>
                  <a:srgbClr val="CC0066"/>
                </a:solidFill>
                <a:ea typeface="黑体" pitchFamily="49" charset="-122"/>
              </a:rPr>
              <a:t>目的</a:t>
            </a:r>
            <a:r>
              <a:rPr lang="zh-CN" altLang="en-US" sz="2400" smtClean="0">
                <a:ea typeface="黑体" pitchFamily="49" charset="-122"/>
              </a:rPr>
              <a:t>就是通过对传感器拍摄到的图像序列进行分析，计算出目标在每帧图像上的位置，给出目标速度的估计。</a:t>
            </a:r>
          </a:p>
          <a:p>
            <a:pPr eaLnBrk="1" hangingPunct="1">
              <a:lnSpc>
                <a:spcPct val="115000"/>
              </a:lnSpc>
              <a:spcBef>
                <a:spcPct val="35000"/>
              </a:spcBef>
              <a:buSzPct val="50000"/>
              <a:buFontTx/>
              <a:buBlip>
                <a:blip r:embed="rId2"/>
              </a:buBlip>
            </a:pPr>
            <a:r>
              <a:rPr lang="zh-CN" altLang="en-US" sz="2400" smtClean="0">
                <a:solidFill>
                  <a:srgbClr val="CC0066"/>
                </a:solidFill>
                <a:ea typeface="黑体" pitchFamily="49" charset="-122"/>
              </a:rPr>
              <a:t>可靠性</a:t>
            </a:r>
            <a:r>
              <a:rPr lang="zh-CN" altLang="en-US" sz="2400" smtClean="0">
                <a:ea typeface="黑体" pitchFamily="49" charset="-122"/>
              </a:rPr>
              <a:t>和</a:t>
            </a:r>
            <a:r>
              <a:rPr lang="zh-CN" altLang="en-US" sz="2400" smtClean="0">
                <a:solidFill>
                  <a:srgbClr val="CC0066"/>
                </a:solidFill>
                <a:ea typeface="黑体" pitchFamily="49" charset="-122"/>
              </a:rPr>
              <a:t>精度</a:t>
            </a:r>
            <a:r>
              <a:rPr lang="zh-CN" altLang="en-US" sz="2400" smtClean="0">
                <a:ea typeface="黑体" pitchFamily="49" charset="-122"/>
              </a:rPr>
              <a:t>是跟踪过程的两个重要指标。</a:t>
            </a:r>
          </a:p>
          <a:p>
            <a:pPr eaLnBrk="1" hangingPunct="1">
              <a:lnSpc>
                <a:spcPct val="115000"/>
              </a:lnSpc>
              <a:spcBef>
                <a:spcPct val="35000"/>
              </a:spcBef>
              <a:buSzPct val="50000"/>
              <a:buFontTx/>
              <a:buBlip>
                <a:blip r:embed="rId2"/>
              </a:buBlip>
            </a:pPr>
            <a:r>
              <a:rPr lang="zh-CN" altLang="en-US" sz="2400" smtClean="0">
                <a:solidFill>
                  <a:srgbClr val="CC0066"/>
                </a:solidFill>
                <a:ea typeface="黑体" pitchFamily="49" charset="-122"/>
              </a:rPr>
              <a:t>远距离</a:t>
            </a:r>
            <a:r>
              <a:rPr lang="zh-CN" altLang="en-US" sz="2400" smtClean="0">
                <a:ea typeface="黑体" pitchFamily="49" charset="-122"/>
              </a:rPr>
              <a:t>，目标面积较小、机动性不强，通常采用</a:t>
            </a:r>
            <a:r>
              <a:rPr lang="zh-CN" altLang="en-US" sz="2400" smtClean="0">
                <a:solidFill>
                  <a:srgbClr val="CC0066"/>
                </a:solidFill>
                <a:ea typeface="黑体" pitchFamily="49" charset="-122"/>
              </a:rPr>
              <a:t>滤波方法</a:t>
            </a:r>
            <a:r>
              <a:rPr lang="zh-CN" altLang="en-US" sz="2400" smtClean="0">
                <a:ea typeface="黑体" pitchFamily="49" charset="-122"/>
              </a:rPr>
              <a:t>跟踪目标以提高跟踪精度。</a:t>
            </a:r>
          </a:p>
          <a:p>
            <a:pPr eaLnBrk="1" hangingPunct="1">
              <a:lnSpc>
                <a:spcPct val="115000"/>
              </a:lnSpc>
              <a:spcBef>
                <a:spcPct val="35000"/>
              </a:spcBef>
              <a:buSzPct val="50000"/>
              <a:buFontTx/>
              <a:buBlip>
                <a:blip r:embed="rId2"/>
              </a:buBlip>
            </a:pPr>
            <a:r>
              <a:rPr lang="zh-CN" altLang="en-US" sz="2400" smtClean="0">
                <a:solidFill>
                  <a:srgbClr val="CC0066"/>
                </a:solidFill>
                <a:ea typeface="黑体" pitchFamily="49" charset="-122"/>
              </a:rPr>
              <a:t>近距离</a:t>
            </a:r>
            <a:r>
              <a:rPr lang="zh-CN" altLang="en-US" sz="2400" smtClean="0">
                <a:ea typeface="黑体" pitchFamily="49" charset="-122"/>
              </a:rPr>
              <a:t>，目标具有一定面积其帧间抖动较大时，一般采用</a:t>
            </a:r>
            <a:r>
              <a:rPr lang="zh-CN" altLang="en-US" sz="2400" smtClean="0">
                <a:solidFill>
                  <a:srgbClr val="CC0066"/>
                </a:solidFill>
                <a:ea typeface="黑体" pitchFamily="49" charset="-122"/>
              </a:rPr>
              <a:t>窗口质心跟踪或匹配跟踪方法</a:t>
            </a:r>
            <a:r>
              <a:rPr lang="zh-CN" altLang="en-US" sz="2400" smtClean="0">
                <a:ea typeface="黑体" pitchFamily="49" charset="-122"/>
              </a:rPr>
              <a:t>以保持跟踪的稳定性和精度。</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ubtitle 2"/>
          <p:cNvSpPr>
            <a:spLocks noGrp="1"/>
          </p:cNvSpPr>
          <p:nvPr>
            <p:ph type="subTitle" idx="4294967295"/>
          </p:nvPr>
        </p:nvSpPr>
        <p:spPr>
          <a:xfrm>
            <a:off x="304800" y="3276600"/>
            <a:ext cx="8534400" cy="685800"/>
          </a:xfrm>
        </p:spPr>
        <p:txBody>
          <a:bodyPr/>
          <a:lstStyle/>
          <a:p>
            <a:pPr marL="0" indent="0" algn="ctr" eaLnBrk="1" hangingPunct="1">
              <a:buFontTx/>
              <a:buNone/>
            </a:pPr>
            <a:endParaRPr lang="en-US" altLang="zh-CN" sz="1900" baseline="30000" smtClean="0">
              <a:solidFill>
                <a:srgbClr val="898989"/>
              </a:solidFill>
              <a:ea typeface="宋体" pitchFamily="2" charset="-122"/>
            </a:endParaRPr>
          </a:p>
          <a:p>
            <a:pPr marL="0" indent="0" algn="ctr" eaLnBrk="1" hangingPunct="1">
              <a:buFontTx/>
              <a:buNone/>
            </a:pPr>
            <a:endParaRPr lang="en-US" altLang="zh-CN" sz="1900" baseline="30000" smtClean="0">
              <a:solidFill>
                <a:srgbClr val="898989"/>
              </a:solidFill>
              <a:ea typeface="宋体" pitchFamily="2" charset="-122"/>
            </a:endParaRPr>
          </a:p>
          <a:p>
            <a:pPr marL="0" indent="0" algn="ctr" eaLnBrk="1" hangingPunct="1">
              <a:buFontTx/>
              <a:buNone/>
            </a:pPr>
            <a:endParaRPr lang="en-US" altLang="zh-CN" sz="2100" baseline="30000" smtClean="0">
              <a:solidFill>
                <a:srgbClr val="898989"/>
              </a:solidFill>
              <a:ea typeface="宋体" pitchFamily="2" charset="-122"/>
            </a:endParaRPr>
          </a:p>
        </p:txBody>
      </p:sp>
      <p:sp>
        <p:nvSpPr>
          <p:cNvPr id="169988" name="TextBox 5"/>
          <p:cNvSpPr txBox="1">
            <a:spLocks noChangeArrowheads="1"/>
          </p:cNvSpPr>
          <p:nvPr/>
        </p:nvSpPr>
        <p:spPr bwMode="auto">
          <a:xfrm>
            <a:off x="519113" y="952500"/>
            <a:ext cx="8186737" cy="646331"/>
          </a:xfrm>
          <a:prstGeom prst="rect">
            <a:avLst/>
          </a:prstGeom>
          <a:noFill/>
          <a:ln w="9525">
            <a:noFill/>
            <a:miter lim="800000"/>
            <a:headEnd/>
            <a:tailEnd/>
          </a:ln>
        </p:spPr>
        <p:txBody>
          <a:bodyPr>
            <a:spAutoFit/>
          </a:bodyPr>
          <a:lstStyle/>
          <a:p>
            <a:pPr latinLnBrk="0">
              <a:lnSpc>
                <a:spcPct val="150000"/>
              </a:lnSpc>
              <a:buFont typeface="Wingdings" pitchFamily="2" charset="2"/>
              <a:buChar char="l"/>
            </a:pPr>
            <a:r>
              <a:rPr kumimoji="0" lang="zh-CN" altLang="en-US" sz="2400" b="1" dirty="0" smtClean="0">
                <a:solidFill>
                  <a:srgbClr val="0000FF"/>
                </a:solidFill>
              </a:rPr>
              <a:t> 光</a:t>
            </a:r>
            <a:r>
              <a:rPr kumimoji="0" lang="zh-CN" altLang="en-US" sz="2400" b="1" dirty="0">
                <a:solidFill>
                  <a:srgbClr val="0000FF"/>
                </a:solidFill>
              </a:rPr>
              <a:t>照变化</a:t>
            </a:r>
            <a:endParaRPr kumimoji="0" lang="en-US" altLang="zh-CN" sz="2400" b="1" dirty="0">
              <a:solidFill>
                <a:srgbClr val="0000FF"/>
              </a:solidFill>
            </a:endParaRPr>
          </a:p>
        </p:txBody>
      </p:sp>
      <p:pic>
        <p:nvPicPr>
          <p:cNvPr id="169989" name="Picture 5" descr="trellis70"/>
          <p:cNvPicPr>
            <a:picLocks noChangeAspect="1" noChangeArrowheads="1"/>
          </p:cNvPicPr>
          <p:nvPr/>
        </p:nvPicPr>
        <p:blipFill>
          <a:blip r:embed="rId3" cstate="print"/>
          <a:srcRect/>
          <a:stretch>
            <a:fillRect/>
          </a:stretch>
        </p:blipFill>
        <p:spPr bwMode="auto">
          <a:xfrm>
            <a:off x="592138" y="1830388"/>
            <a:ext cx="3848100" cy="2879725"/>
          </a:xfrm>
          <a:prstGeom prst="rect">
            <a:avLst/>
          </a:prstGeom>
          <a:noFill/>
          <a:ln w="9525">
            <a:noFill/>
            <a:miter lim="800000"/>
            <a:headEnd/>
            <a:tailEnd/>
          </a:ln>
        </p:spPr>
      </p:pic>
      <p:pic>
        <p:nvPicPr>
          <p:cNvPr id="169990" name="Picture 6" descr="trellis70"/>
          <p:cNvPicPr>
            <a:picLocks noChangeAspect="1" noChangeArrowheads="1"/>
          </p:cNvPicPr>
          <p:nvPr/>
        </p:nvPicPr>
        <p:blipFill>
          <a:blip r:embed="rId4" cstate="print"/>
          <a:srcRect/>
          <a:stretch>
            <a:fillRect/>
          </a:stretch>
        </p:blipFill>
        <p:spPr bwMode="auto">
          <a:xfrm>
            <a:off x="4659313" y="2982913"/>
            <a:ext cx="3824287" cy="2879725"/>
          </a:xfrm>
          <a:prstGeom prst="rect">
            <a:avLst/>
          </a:prstGeom>
          <a:noFill/>
          <a:ln w="9525">
            <a:noFill/>
            <a:miter lim="800000"/>
            <a:headEnd/>
            <a:tailEnd/>
          </a:ln>
        </p:spPr>
      </p:pic>
      <p:sp>
        <p:nvSpPr>
          <p:cNvPr id="7" name="Rectangle 2"/>
          <p:cNvSpPr txBox="1">
            <a:spLocks noChangeArrowheads="1"/>
          </p:cNvSpPr>
          <p:nvPr/>
        </p:nvSpPr>
        <p:spPr>
          <a:xfrm>
            <a:off x="889000" y="168275"/>
            <a:ext cx="7369175" cy="53022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800" b="1" i="0" u="none" strike="noStrike" kern="0" cap="none" spc="0" normalizeH="0" baseline="0" noProof="0" smtClean="0">
                <a:ln>
                  <a:noFill/>
                </a:ln>
                <a:solidFill>
                  <a:srgbClr val="800000"/>
                </a:solidFill>
                <a:effectLst/>
                <a:uLnTx/>
                <a:uFillTx/>
                <a:latin typeface="黑体" pitchFamily="49" charset="-122"/>
                <a:ea typeface="黑体" pitchFamily="49" charset="-122"/>
                <a:cs typeface="+mj-cs"/>
              </a:rPr>
              <a:t>目标检测、跟踪与识别中的难点问题</a:t>
            </a:r>
            <a:endParaRPr kumimoji="1" lang="zh-CN" altLang="en-US" sz="2800" b="1" i="0" u="none" strike="noStrike" kern="0" cap="none" spc="0" normalizeH="0" baseline="0" noProof="0" dirty="0" smtClean="0">
              <a:ln>
                <a:noFill/>
              </a:ln>
              <a:solidFill>
                <a:srgbClr val="800000"/>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258888" y="549275"/>
            <a:ext cx="6537325" cy="762000"/>
          </a:xfrm>
        </p:spPr>
        <p:txBody>
          <a:bodyPr/>
          <a:lstStyle/>
          <a:p>
            <a:pPr eaLnBrk="1" hangingPunct="1">
              <a:defRPr/>
            </a:pPr>
            <a:r>
              <a:rPr lang="zh-CN" altLang="en-US" sz="3600" smtClean="0">
                <a:solidFill>
                  <a:srgbClr val="000066"/>
                </a:solidFill>
                <a:latin typeface="黑体" pitchFamily="49" charset="-122"/>
                <a:ea typeface="黑体" pitchFamily="49" charset="-122"/>
              </a:rPr>
              <a:t>实例</a:t>
            </a:r>
            <a:r>
              <a:rPr lang="en-US" altLang="zh-CN" sz="3600" smtClean="0">
                <a:solidFill>
                  <a:srgbClr val="000066"/>
                </a:solidFill>
                <a:latin typeface="黑体" pitchFamily="49" charset="-122"/>
                <a:ea typeface="黑体" pitchFamily="49" charset="-122"/>
              </a:rPr>
              <a:t>1</a:t>
            </a:r>
            <a:r>
              <a:rPr lang="zh-CN" altLang="en-US" sz="3600" smtClean="0">
                <a:solidFill>
                  <a:srgbClr val="000066"/>
                </a:solidFill>
                <a:latin typeface="黑体" pitchFamily="49" charset="-122"/>
                <a:ea typeface="黑体" pitchFamily="49" charset="-122"/>
              </a:rPr>
              <a:t>：弱小点目标的跟踪实例</a:t>
            </a:r>
          </a:p>
        </p:txBody>
      </p:sp>
      <p:sp>
        <p:nvSpPr>
          <p:cNvPr id="95235" name="Text Box 3"/>
          <p:cNvSpPr txBox="1">
            <a:spLocks noChangeArrowheads="1"/>
          </p:cNvSpPr>
          <p:nvPr/>
        </p:nvSpPr>
        <p:spPr bwMode="auto">
          <a:xfrm>
            <a:off x="2700338" y="6237288"/>
            <a:ext cx="3708400" cy="396875"/>
          </a:xfrm>
          <a:prstGeom prst="rect">
            <a:avLst/>
          </a:prstGeom>
          <a:noFill/>
          <a:ln w="9525">
            <a:noFill/>
            <a:miter lim="800000"/>
            <a:headEnd/>
            <a:tailEnd/>
          </a:ln>
        </p:spPr>
        <p:txBody>
          <a:bodyPr>
            <a:spAutoFit/>
          </a:bodyPr>
          <a:lstStyle/>
          <a:p>
            <a:pPr algn="ctr" latinLnBrk="0"/>
            <a:r>
              <a:rPr kumimoji="0" lang="zh-CN" altLang="en-US" sz="2000"/>
              <a:t>弱小点目标跟踪实例 </a:t>
            </a:r>
          </a:p>
        </p:txBody>
      </p:sp>
      <p:pic>
        <p:nvPicPr>
          <p:cNvPr id="95236" name="Picture 4"/>
          <p:cNvPicPr>
            <a:picLocks noChangeAspect="1" noChangeArrowheads="1"/>
          </p:cNvPicPr>
          <p:nvPr/>
        </p:nvPicPr>
        <p:blipFill>
          <a:blip r:embed="rId2" cstate="print"/>
          <a:srcRect/>
          <a:stretch>
            <a:fillRect/>
          </a:stretch>
        </p:blipFill>
        <p:spPr bwMode="auto">
          <a:xfrm>
            <a:off x="1403350" y="1628775"/>
            <a:ext cx="6169025" cy="46053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900113" y="908050"/>
            <a:ext cx="7602537" cy="641350"/>
          </a:xfrm>
        </p:spPr>
        <p:txBody>
          <a:bodyPr/>
          <a:lstStyle/>
          <a:p>
            <a:pPr eaLnBrk="1" hangingPunct="1">
              <a:defRPr/>
            </a:pPr>
            <a:r>
              <a:rPr lang="zh-CN" altLang="en-US" sz="3600" smtClean="0">
                <a:solidFill>
                  <a:srgbClr val="000066"/>
                </a:solidFill>
                <a:latin typeface="黑体" pitchFamily="49" charset="-122"/>
                <a:ea typeface="黑体" pitchFamily="49" charset="-122"/>
              </a:rPr>
              <a:t>实例</a:t>
            </a:r>
            <a:r>
              <a:rPr lang="en-US" altLang="zh-CN" sz="3600" smtClean="0">
                <a:solidFill>
                  <a:srgbClr val="000066"/>
                </a:solidFill>
                <a:latin typeface="黑体" pitchFamily="49" charset="-122"/>
                <a:ea typeface="黑体" pitchFamily="49" charset="-122"/>
              </a:rPr>
              <a:t>2</a:t>
            </a:r>
            <a:r>
              <a:rPr lang="zh-CN" altLang="en-US" sz="3600" smtClean="0">
                <a:solidFill>
                  <a:srgbClr val="000066"/>
                </a:solidFill>
                <a:latin typeface="黑体" pitchFamily="49" charset="-122"/>
                <a:ea typeface="黑体" pitchFamily="49" charset="-122"/>
              </a:rPr>
              <a:t>：姿态变化的人脸跟踪实例</a:t>
            </a:r>
          </a:p>
        </p:txBody>
      </p:sp>
      <p:pic>
        <p:nvPicPr>
          <p:cNvPr id="96259" name="Picture 3"/>
          <p:cNvPicPr>
            <a:picLocks noChangeAspect="1" noChangeArrowheads="1"/>
          </p:cNvPicPr>
          <p:nvPr/>
        </p:nvPicPr>
        <p:blipFill>
          <a:blip r:embed="rId2" cstate="print"/>
          <a:srcRect/>
          <a:stretch>
            <a:fillRect/>
          </a:stretch>
        </p:blipFill>
        <p:spPr bwMode="auto">
          <a:xfrm>
            <a:off x="309563" y="2205038"/>
            <a:ext cx="8834437" cy="2203450"/>
          </a:xfrm>
          <a:prstGeom prst="rect">
            <a:avLst/>
          </a:prstGeom>
          <a:noFill/>
          <a:ln w="9525">
            <a:noFill/>
            <a:miter lim="800000"/>
            <a:headEnd/>
            <a:tailEnd/>
          </a:ln>
        </p:spPr>
      </p:pic>
      <p:sp>
        <p:nvSpPr>
          <p:cNvPr id="96260" name="Text Box 4"/>
          <p:cNvSpPr txBox="1">
            <a:spLocks noChangeArrowheads="1"/>
          </p:cNvSpPr>
          <p:nvPr/>
        </p:nvSpPr>
        <p:spPr bwMode="auto">
          <a:xfrm>
            <a:off x="2627313" y="4868863"/>
            <a:ext cx="3708400" cy="396875"/>
          </a:xfrm>
          <a:prstGeom prst="rect">
            <a:avLst/>
          </a:prstGeom>
          <a:noFill/>
          <a:ln w="9525">
            <a:noFill/>
            <a:miter lim="800000"/>
            <a:headEnd/>
            <a:tailEnd/>
          </a:ln>
        </p:spPr>
        <p:txBody>
          <a:bodyPr>
            <a:spAutoFit/>
          </a:bodyPr>
          <a:lstStyle/>
          <a:p>
            <a:pPr algn="ctr" latinLnBrk="0"/>
            <a:r>
              <a:rPr kumimoji="0" lang="zh-CN" altLang="en-US" sz="2000"/>
              <a:t>人脸跟踪实例 </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250825" y="908050"/>
            <a:ext cx="8763000" cy="898525"/>
          </a:xfrm>
        </p:spPr>
        <p:txBody>
          <a:bodyPr/>
          <a:lstStyle/>
          <a:p>
            <a:pPr eaLnBrk="1" hangingPunct="1">
              <a:defRPr/>
            </a:pPr>
            <a:r>
              <a:rPr lang="zh-CN" altLang="en-US" sz="3600" smtClean="0">
                <a:solidFill>
                  <a:srgbClr val="000066"/>
                </a:solidFill>
                <a:latin typeface="黑体" pitchFamily="49" charset="-122"/>
                <a:ea typeface="黑体" pitchFamily="49" charset="-122"/>
              </a:rPr>
              <a:t>实例</a:t>
            </a:r>
            <a:r>
              <a:rPr lang="en-US" altLang="zh-CN" sz="3600" smtClean="0">
                <a:solidFill>
                  <a:srgbClr val="000066"/>
                </a:solidFill>
                <a:latin typeface="黑体" pitchFamily="49" charset="-122"/>
                <a:ea typeface="黑体" pitchFamily="49" charset="-122"/>
              </a:rPr>
              <a:t>3</a:t>
            </a:r>
            <a:r>
              <a:rPr lang="zh-CN" altLang="en-US" sz="3600" smtClean="0">
                <a:solidFill>
                  <a:srgbClr val="000066"/>
                </a:solidFill>
                <a:latin typeface="黑体" pitchFamily="49" charset="-122"/>
                <a:ea typeface="黑体" pitchFamily="49" charset="-122"/>
              </a:rPr>
              <a:t>：</a:t>
            </a:r>
            <a:r>
              <a:rPr lang="en-US" altLang="zh-CN" sz="3600" smtClean="0">
                <a:solidFill>
                  <a:srgbClr val="000066"/>
                </a:solidFill>
                <a:latin typeface="黑体" pitchFamily="49" charset="-122"/>
                <a:ea typeface="黑体" pitchFamily="49" charset="-122"/>
              </a:rPr>
              <a:t>F-22</a:t>
            </a:r>
            <a:r>
              <a:rPr lang="zh-CN" altLang="en-US" sz="3600" smtClean="0">
                <a:solidFill>
                  <a:srgbClr val="000066"/>
                </a:solidFill>
                <a:latin typeface="黑体" pitchFamily="49" charset="-122"/>
                <a:ea typeface="黑体" pitchFamily="49" charset="-122"/>
              </a:rPr>
              <a:t>战斗机的目标跟踪系统</a:t>
            </a:r>
          </a:p>
        </p:txBody>
      </p:sp>
      <p:pic>
        <p:nvPicPr>
          <p:cNvPr id="97283" name="Picture 3" descr="f22_aim120c_1"/>
          <p:cNvPicPr>
            <a:picLocks noChangeAspect="1" noChangeArrowheads="1"/>
          </p:cNvPicPr>
          <p:nvPr/>
        </p:nvPicPr>
        <p:blipFill>
          <a:blip r:embed="rId2" cstate="print"/>
          <a:srcRect/>
          <a:stretch>
            <a:fillRect/>
          </a:stretch>
        </p:blipFill>
        <p:spPr bwMode="auto">
          <a:xfrm>
            <a:off x="215900" y="3141663"/>
            <a:ext cx="4957763" cy="3436937"/>
          </a:xfrm>
          <a:prstGeom prst="rect">
            <a:avLst/>
          </a:prstGeom>
          <a:noFill/>
          <a:ln w="9525">
            <a:noFill/>
            <a:miter lim="800000"/>
            <a:headEnd/>
            <a:tailEnd/>
          </a:ln>
        </p:spPr>
      </p:pic>
      <p:pic>
        <p:nvPicPr>
          <p:cNvPr id="97284" name="Picture 4" descr="f-16_hud"/>
          <p:cNvPicPr>
            <a:picLocks noChangeAspect="1" noChangeArrowheads="1"/>
          </p:cNvPicPr>
          <p:nvPr/>
        </p:nvPicPr>
        <p:blipFill>
          <a:blip r:embed="rId3" cstate="print"/>
          <a:srcRect/>
          <a:stretch>
            <a:fillRect/>
          </a:stretch>
        </p:blipFill>
        <p:spPr bwMode="auto">
          <a:xfrm>
            <a:off x="4500563" y="2133600"/>
            <a:ext cx="4643437" cy="3482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619250" y="333375"/>
            <a:ext cx="5832475" cy="898525"/>
          </a:xfrm>
        </p:spPr>
        <p:txBody>
          <a:bodyPr/>
          <a:lstStyle/>
          <a:p>
            <a:pPr eaLnBrk="1" hangingPunct="1">
              <a:defRPr/>
            </a:pPr>
            <a:r>
              <a:rPr lang="zh-CN" altLang="en-US" sz="3600" smtClean="0">
                <a:solidFill>
                  <a:srgbClr val="000066"/>
                </a:solidFill>
                <a:latin typeface="黑体" pitchFamily="49" charset="-122"/>
                <a:ea typeface="黑体" pitchFamily="49" charset="-122"/>
              </a:rPr>
              <a:t>实例</a:t>
            </a:r>
            <a:r>
              <a:rPr lang="en-US" altLang="zh-CN" sz="3600" smtClean="0">
                <a:solidFill>
                  <a:srgbClr val="000066"/>
                </a:solidFill>
                <a:latin typeface="黑体" pitchFamily="49" charset="-122"/>
                <a:ea typeface="黑体" pitchFamily="49" charset="-122"/>
              </a:rPr>
              <a:t>4</a:t>
            </a:r>
            <a:r>
              <a:rPr lang="zh-CN" altLang="en-US" sz="3600" smtClean="0">
                <a:solidFill>
                  <a:srgbClr val="000066"/>
                </a:solidFill>
                <a:latin typeface="黑体" pitchFamily="49" charset="-122"/>
                <a:ea typeface="黑体" pitchFamily="49" charset="-122"/>
              </a:rPr>
              <a:t>：智能监控系统</a:t>
            </a:r>
          </a:p>
        </p:txBody>
      </p:sp>
      <p:pic>
        <p:nvPicPr>
          <p:cNvPr id="98307" name="Picture 3" descr="200881310440569"/>
          <p:cNvPicPr>
            <a:picLocks noChangeAspect="1" noChangeArrowheads="1"/>
          </p:cNvPicPr>
          <p:nvPr/>
        </p:nvPicPr>
        <p:blipFill>
          <a:blip r:embed="rId2" cstate="print"/>
          <a:srcRect/>
          <a:stretch>
            <a:fillRect/>
          </a:stretch>
        </p:blipFill>
        <p:spPr bwMode="auto">
          <a:xfrm>
            <a:off x="4500563" y="2924175"/>
            <a:ext cx="3492500" cy="3779838"/>
          </a:xfrm>
          <a:prstGeom prst="rect">
            <a:avLst/>
          </a:prstGeom>
          <a:noFill/>
          <a:ln w="9525">
            <a:noFill/>
            <a:miter lim="800000"/>
            <a:headEnd/>
            <a:tailEnd/>
          </a:ln>
        </p:spPr>
      </p:pic>
      <p:pic>
        <p:nvPicPr>
          <p:cNvPr id="98308" name="Picture 4" descr="无标题"/>
          <p:cNvPicPr>
            <a:picLocks noChangeAspect="1" noChangeArrowheads="1"/>
          </p:cNvPicPr>
          <p:nvPr/>
        </p:nvPicPr>
        <p:blipFill>
          <a:blip r:embed="rId3" cstate="print"/>
          <a:srcRect/>
          <a:stretch>
            <a:fillRect/>
          </a:stretch>
        </p:blipFill>
        <p:spPr bwMode="auto">
          <a:xfrm>
            <a:off x="539750" y="1268413"/>
            <a:ext cx="3640138" cy="5399087"/>
          </a:xfrm>
          <a:prstGeom prst="rect">
            <a:avLst/>
          </a:prstGeom>
          <a:noFill/>
          <a:ln w="9525">
            <a:noFill/>
            <a:miter lim="800000"/>
            <a:headEnd/>
            <a:tailEnd/>
          </a:ln>
        </p:spPr>
      </p:pic>
      <p:pic>
        <p:nvPicPr>
          <p:cNvPr id="98309" name="Picture 5" descr="zhinengjiankongfangan_clip_image010"/>
          <p:cNvPicPr>
            <a:picLocks noChangeAspect="1" noChangeArrowheads="1"/>
          </p:cNvPicPr>
          <p:nvPr/>
        </p:nvPicPr>
        <p:blipFill>
          <a:blip r:embed="rId4" cstate="print"/>
          <a:srcRect/>
          <a:stretch>
            <a:fillRect/>
          </a:stretch>
        </p:blipFill>
        <p:spPr bwMode="auto">
          <a:xfrm>
            <a:off x="4500563" y="1341438"/>
            <a:ext cx="3492500" cy="26193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258888" y="476250"/>
            <a:ext cx="6697662" cy="819150"/>
          </a:xfrm>
        </p:spPr>
        <p:txBody>
          <a:bodyPr/>
          <a:lstStyle/>
          <a:p>
            <a:pPr eaLnBrk="1" hangingPunct="1">
              <a:defRPr/>
            </a:pPr>
            <a:r>
              <a:rPr lang="zh-CN" altLang="en-US" sz="3600" smtClean="0">
                <a:solidFill>
                  <a:srgbClr val="000066"/>
                </a:solidFill>
                <a:latin typeface="Times New Roman" pitchFamily="18" charset="0"/>
                <a:ea typeface="黑体" pitchFamily="49" charset="-122"/>
              </a:rPr>
              <a:t>实例</a:t>
            </a:r>
            <a:r>
              <a:rPr lang="en-US" altLang="zh-CN" sz="3600" smtClean="0">
                <a:solidFill>
                  <a:srgbClr val="000066"/>
                </a:solidFill>
                <a:latin typeface="Times New Roman" pitchFamily="18" charset="0"/>
                <a:ea typeface="黑体" pitchFamily="49" charset="-122"/>
              </a:rPr>
              <a:t>5</a:t>
            </a:r>
            <a:r>
              <a:rPr lang="zh-CN" altLang="en-US" sz="3600" smtClean="0">
                <a:solidFill>
                  <a:srgbClr val="000066"/>
                </a:solidFill>
                <a:latin typeface="Times New Roman" pitchFamily="18" charset="0"/>
                <a:ea typeface="黑体" pitchFamily="49" charset="-122"/>
              </a:rPr>
              <a:t>： </a:t>
            </a:r>
            <a:r>
              <a:rPr lang="en-US" altLang="zh-CN" sz="3600" smtClean="0">
                <a:solidFill>
                  <a:srgbClr val="000066"/>
                </a:solidFill>
                <a:latin typeface="Times New Roman" pitchFamily="18" charset="0"/>
                <a:ea typeface="黑体" pitchFamily="49" charset="-122"/>
              </a:rPr>
              <a:t>Viz|Arena</a:t>
            </a:r>
            <a:r>
              <a:rPr lang="zh-CN" altLang="en-US" sz="3600" smtClean="0">
                <a:solidFill>
                  <a:srgbClr val="000066"/>
                </a:solidFill>
                <a:latin typeface="Times New Roman" pitchFamily="18" charset="0"/>
                <a:ea typeface="黑体" pitchFamily="49" charset="-122"/>
              </a:rPr>
              <a:t>电视直播系统</a:t>
            </a:r>
            <a:r>
              <a:rPr lang="zh-CN" altLang="en-US" sz="3600" smtClean="0">
                <a:solidFill>
                  <a:srgbClr val="000066"/>
                </a:solidFill>
              </a:rPr>
              <a:t> </a:t>
            </a:r>
          </a:p>
        </p:txBody>
      </p:sp>
      <p:pic>
        <p:nvPicPr>
          <p:cNvPr id="99331" name="Picture 3" descr="%5Bwallcoo"/>
          <p:cNvPicPr>
            <a:picLocks noChangeAspect="1" noChangeArrowheads="1"/>
          </p:cNvPicPr>
          <p:nvPr/>
        </p:nvPicPr>
        <p:blipFill>
          <a:blip r:embed="rId2" cstate="print"/>
          <a:srcRect/>
          <a:stretch>
            <a:fillRect/>
          </a:stretch>
        </p:blipFill>
        <p:spPr bwMode="auto">
          <a:xfrm>
            <a:off x="1593850" y="4622800"/>
            <a:ext cx="2794000" cy="2235200"/>
          </a:xfrm>
          <a:prstGeom prst="rect">
            <a:avLst/>
          </a:prstGeom>
          <a:noFill/>
          <a:ln w="9525">
            <a:noFill/>
            <a:miter lim="800000"/>
            <a:headEnd/>
            <a:tailEnd/>
          </a:ln>
        </p:spPr>
      </p:pic>
      <p:pic>
        <p:nvPicPr>
          <p:cNvPr id="99332" name="Picture 4" descr="whdgsjb-cg0620010"/>
          <p:cNvPicPr>
            <a:picLocks noChangeAspect="1" noChangeArrowheads="1"/>
          </p:cNvPicPr>
          <p:nvPr/>
        </p:nvPicPr>
        <p:blipFill>
          <a:blip r:embed="rId3" cstate="print"/>
          <a:srcRect/>
          <a:stretch>
            <a:fillRect/>
          </a:stretch>
        </p:blipFill>
        <p:spPr bwMode="auto">
          <a:xfrm>
            <a:off x="5076825" y="1412875"/>
            <a:ext cx="2916238" cy="1930400"/>
          </a:xfrm>
          <a:prstGeom prst="rect">
            <a:avLst/>
          </a:prstGeom>
          <a:noFill/>
          <a:ln w="9525">
            <a:noFill/>
            <a:miter lim="800000"/>
            <a:headEnd/>
            <a:tailEnd/>
          </a:ln>
        </p:spPr>
      </p:pic>
      <p:pic>
        <p:nvPicPr>
          <p:cNvPr id="99333" name="Picture 5" descr="%5Bwallcoo"/>
          <p:cNvPicPr>
            <a:picLocks noChangeAspect="1" noChangeArrowheads="1"/>
          </p:cNvPicPr>
          <p:nvPr/>
        </p:nvPicPr>
        <p:blipFill>
          <a:blip r:embed="rId4" cstate="print"/>
          <a:srcRect/>
          <a:stretch>
            <a:fillRect/>
          </a:stretch>
        </p:blipFill>
        <p:spPr bwMode="auto">
          <a:xfrm>
            <a:off x="4838700" y="4556125"/>
            <a:ext cx="2879725" cy="2301875"/>
          </a:xfrm>
          <a:prstGeom prst="rect">
            <a:avLst/>
          </a:prstGeom>
          <a:noFill/>
          <a:ln w="9525">
            <a:noFill/>
            <a:miter lim="800000"/>
            <a:headEnd/>
            <a:tailEnd/>
          </a:ln>
        </p:spPr>
      </p:pic>
      <p:pic>
        <p:nvPicPr>
          <p:cNvPr id="99334" name="Picture 6" descr="%5Bwallcoo"/>
          <p:cNvPicPr>
            <a:picLocks noChangeAspect="1" noChangeArrowheads="1"/>
          </p:cNvPicPr>
          <p:nvPr/>
        </p:nvPicPr>
        <p:blipFill>
          <a:blip r:embed="rId5" cstate="print"/>
          <a:srcRect/>
          <a:stretch>
            <a:fillRect/>
          </a:stretch>
        </p:blipFill>
        <p:spPr bwMode="auto">
          <a:xfrm>
            <a:off x="5940425" y="3141663"/>
            <a:ext cx="2519363" cy="2016125"/>
          </a:xfrm>
          <a:prstGeom prst="rect">
            <a:avLst/>
          </a:prstGeom>
          <a:noFill/>
          <a:ln w="9525">
            <a:noFill/>
            <a:miter lim="800000"/>
            <a:headEnd/>
            <a:tailEnd/>
          </a:ln>
        </p:spPr>
      </p:pic>
      <p:pic>
        <p:nvPicPr>
          <p:cNvPr id="99335" name="Picture 7" descr="%5Bwallcoo"/>
          <p:cNvPicPr>
            <a:picLocks noChangeAspect="1" noChangeArrowheads="1"/>
          </p:cNvPicPr>
          <p:nvPr/>
        </p:nvPicPr>
        <p:blipFill>
          <a:blip r:embed="rId6" cstate="print"/>
          <a:srcRect/>
          <a:stretch>
            <a:fillRect/>
          </a:stretch>
        </p:blipFill>
        <p:spPr bwMode="auto">
          <a:xfrm>
            <a:off x="250825" y="2997200"/>
            <a:ext cx="2614613" cy="2092325"/>
          </a:xfrm>
          <a:prstGeom prst="rect">
            <a:avLst/>
          </a:prstGeom>
          <a:noFill/>
          <a:ln w="9525">
            <a:noFill/>
            <a:miter lim="800000"/>
            <a:headEnd/>
            <a:tailEnd/>
          </a:ln>
        </p:spPr>
      </p:pic>
      <p:pic>
        <p:nvPicPr>
          <p:cNvPr id="99336" name="Picture 8" descr="%5Bwallcoo"/>
          <p:cNvPicPr>
            <a:picLocks noChangeAspect="1" noChangeArrowheads="1"/>
          </p:cNvPicPr>
          <p:nvPr/>
        </p:nvPicPr>
        <p:blipFill>
          <a:blip r:embed="rId7" cstate="print"/>
          <a:srcRect/>
          <a:stretch>
            <a:fillRect/>
          </a:stretch>
        </p:blipFill>
        <p:spPr bwMode="auto">
          <a:xfrm>
            <a:off x="1403350" y="1484313"/>
            <a:ext cx="2520950" cy="2016125"/>
          </a:xfrm>
          <a:prstGeom prst="rect">
            <a:avLst/>
          </a:prstGeom>
          <a:noFill/>
          <a:ln w="9525">
            <a:noFill/>
            <a:miter lim="800000"/>
            <a:headEnd/>
            <a:tailEnd/>
          </a:ln>
        </p:spPr>
      </p:pic>
      <p:pic>
        <p:nvPicPr>
          <p:cNvPr id="99337" name="Picture 9" descr="10260687_939664"/>
          <p:cNvPicPr>
            <a:picLocks noChangeAspect="1" noChangeArrowheads="1"/>
          </p:cNvPicPr>
          <p:nvPr/>
        </p:nvPicPr>
        <p:blipFill>
          <a:blip r:embed="rId8" cstate="print"/>
          <a:srcRect/>
          <a:stretch>
            <a:fillRect/>
          </a:stretch>
        </p:blipFill>
        <p:spPr bwMode="auto">
          <a:xfrm>
            <a:off x="3708400" y="2781300"/>
            <a:ext cx="1649413" cy="2209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68313" y="1052513"/>
            <a:ext cx="6445250" cy="641350"/>
          </a:xfrm>
        </p:spPr>
        <p:txBody>
          <a:bodyPr/>
          <a:lstStyle/>
          <a:p>
            <a:pPr eaLnBrk="1" hangingPunct="1">
              <a:defRPr/>
            </a:pPr>
            <a:r>
              <a:rPr lang="en-US" altLang="zh-CN" sz="3600" smtClean="0">
                <a:solidFill>
                  <a:srgbClr val="800000"/>
                </a:solidFill>
                <a:latin typeface="黑体" pitchFamily="49" charset="-122"/>
                <a:ea typeface="黑体" pitchFamily="49" charset="-122"/>
              </a:rPr>
              <a:t>9.5.2 </a:t>
            </a:r>
            <a:r>
              <a:rPr lang="zh-CN" altLang="en-US" sz="3600" smtClean="0">
                <a:solidFill>
                  <a:srgbClr val="800000"/>
                </a:solidFill>
                <a:latin typeface="黑体" pitchFamily="49" charset="-122"/>
                <a:ea typeface="黑体" pitchFamily="49" charset="-122"/>
              </a:rPr>
              <a:t>目标跟踪问题的描述</a:t>
            </a:r>
          </a:p>
        </p:txBody>
      </p:sp>
      <p:sp>
        <p:nvSpPr>
          <p:cNvPr id="100355" name="Rectangle 3"/>
          <p:cNvSpPr>
            <a:spLocks noGrp="1" noChangeArrowheads="1"/>
          </p:cNvSpPr>
          <p:nvPr>
            <p:ph type="body" idx="1"/>
          </p:nvPr>
        </p:nvSpPr>
        <p:spPr>
          <a:xfrm>
            <a:off x="395288" y="2205038"/>
            <a:ext cx="8089900" cy="3416300"/>
          </a:xfrm>
        </p:spPr>
        <p:txBody>
          <a:bodyPr/>
          <a:lstStyle/>
          <a:p>
            <a:pPr eaLnBrk="1" hangingPunct="1">
              <a:lnSpc>
                <a:spcPct val="120000"/>
              </a:lnSpc>
              <a:buClr>
                <a:srgbClr val="D60093"/>
              </a:buClr>
              <a:buSzPct val="90000"/>
              <a:buFont typeface="Wingdings" pitchFamily="2" charset="2"/>
              <a:buChar char="Ø"/>
            </a:pPr>
            <a:r>
              <a:rPr lang="zh-CN" altLang="en-US" sz="2800" smtClean="0">
                <a:latin typeface="黑体" pitchFamily="49" charset="-122"/>
                <a:ea typeface="黑体" pitchFamily="49" charset="-122"/>
              </a:rPr>
              <a:t>怎样表示（</a:t>
            </a:r>
            <a:r>
              <a:rPr lang="en-US" altLang="zh-CN" sz="2800" smtClean="0">
                <a:latin typeface="黑体" pitchFamily="49" charset="-122"/>
                <a:ea typeface="黑体" pitchFamily="49" charset="-122"/>
              </a:rPr>
              <a:t>Representation</a:t>
            </a:r>
            <a:r>
              <a:rPr lang="zh-CN" altLang="en-US" sz="2800" smtClean="0">
                <a:latin typeface="黑体" pitchFamily="49" charset="-122"/>
                <a:ea typeface="黑体" pitchFamily="49" charset="-122"/>
              </a:rPr>
              <a:t>）被跟踪的目标？</a:t>
            </a:r>
          </a:p>
          <a:p>
            <a:pPr eaLnBrk="1" hangingPunct="1">
              <a:lnSpc>
                <a:spcPct val="120000"/>
              </a:lnSpc>
              <a:buClr>
                <a:srgbClr val="D60093"/>
              </a:buClr>
              <a:buSzPct val="90000"/>
              <a:buFont typeface="Wingdings" pitchFamily="2" charset="2"/>
              <a:buChar char="Ø"/>
            </a:pPr>
            <a:r>
              <a:rPr lang="zh-CN" altLang="en-US" sz="2800" smtClean="0">
                <a:latin typeface="黑体" pitchFamily="49" charset="-122"/>
                <a:ea typeface="黑体" pitchFamily="49" charset="-122"/>
              </a:rPr>
              <a:t>选择哪些特征（</a:t>
            </a:r>
            <a:r>
              <a:rPr lang="en-US" altLang="zh-CN" sz="2800" smtClean="0">
                <a:latin typeface="黑体" pitchFamily="49" charset="-122"/>
                <a:ea typeface="黑体" pitchFamily="49" charset="-122"/>
              </a:rPr>
              <a:t>Feature</a:t>
            </a:r>
            <a:r>
              <a:rPr lang="zh-CN" altLang="en-US" sz="2800" smtClean="0">
                <a:latin typeface="黑体" pitchFamily="49" charset="-122"/>
                <a:ea typeface="黑体" pitchFamily="49" charset="-122"/>
              </a:rPr>
              <a:t>）作为跟踪输入？</a:t>
            </a:r>
          </a:p>
          <a:p>
            <a:pPr eaLnBrk="1" hangingPunct="1">
              <a:lnSpc>
                <a:spcPct val="120000"/>
              </a:lnSpc>
              <a:buClr>
                <a:srgbClr val="D60093"/>
              </a:buClr>
              <a:buSzPct val="90000"/>
              <a:buFont typeface="Wingdings" pitchFamily="2" charset="2"/>
              <a:buChar char="Ø"/>
            </a:pPr>
            <a:r>
              <a:rPr lang="zh-CN" altLang="en-US" sz="2800" smtClean="0">
                <a:latin typeface="黑体" pitchFamily="49" charset="-122"/>
                <a:ea typeface="黑体" pitchFamily="49" charset="-122"/>
              </a:rPr>
              <a:t>使用什么模型（</a:t>
            </a:r>
            <a:r>
              <a:rPr lang="en-US" altLang="zh-CN" sz="2800" smtClean="0">
                <a:latin typeface="黑体" pitchFamily="49" charset="-122"/>
                <a:ea typeface="黑体" pitchFamily="49" charset="-122"/>
              </a:rPr>
              <a:t>Model</a:t>
            </a:r>
            <a:r>
              <a:rPr lang="zh-CN" altLang="en-US" sz="2800" smtClean="0">
                <a:latin typeface="黑体" pitchFamily="49" charset="-122"/>
                <a:ea typeface="黑体" pitchFamily="49" charset="-122"/>
              </a:rPr>
              <a:t>）对目标的运动、特征及形状进行跟踪？ </a:t>
            </a: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50825" y="836613"/>
            <a:ext cx="6538913" cy="619125"/>
          </a:xfrm>
        </p:spPr>
        <p:txBody>
          <a:bodyPr/>
          <a:lstStyle/>
          <a:p>
            <a:pPr eaLnBrk="1" hangingPunct="1">
              <a:defRPr/>
            </a:pPr>
            <a:r>
              <a:rPr lang="en-US" altLang="zh-CN" sz="3200" smtClean="0">
                <a:solidFill>
                  <a:srgbClr val="009900"/>
                </a:solidFill>
                <a:latin typeface="黑体" pitchFamily="49" charset="-122"/>
                <a:ea typeface="黑体" pitchFamily="49" charset="-122"/>
              </a:rPr>
              <a:t>⑴</a:t>
            </a:r>
            <a:r>
              <a:rPr lang="zh-CN" altLang="en-US" sz="3200" smtClean="0">
                <a:solidFill>
                  <a:srgbClr val="009900"/>
                </a:solidFill>
                <a:latin typeface="黑体" pitchFamily="49" charset="-122"/>
                <a:ea typeface="黑体" pitchFamily="49" charset="-122"/>
              </a:rPr>
              <a:t>、目标跟踪的表示方法：</a:t>
            </a:r>
          </a:p>
        </p:txBody>
      </p:sp>
      <p:pic>
        <p:nvPicPr>
          <p:cNvPr id="101379" name="Picture 3"/>
          <p:cNvPicPr>
            <a:picLocks noChangeAspect="1" noChangeArrowheads="1"/>
          </p:cNvPicPr>
          <p:nvPr/>
        </p:nvPicPr>
        <p:blipFill>
          <a:blip r:embed="rId2" cstate="print"/>
          <a:srcRect/>
          <a:stretch>
            <a:fillRect/>
          </a:stretch>
        </p:blipFill>
        <p:spPr bwMode="auto">
          <a:xfrm>
            <a:off x="287338" y="1979613"/>
            <a:ext cx="8640762" cy="2420937"/>
          </a:xfrm>
          <a:prstGeom prst="rect">
            <a:avLst/>
          </a:prstGeom>
          <a:noFill/>
          <a:ln w="9525">
            <a:noFill/>
            <a:round/>
            <a:headEnd/>
            <a:tailEnd/>
          </a:ln>
        </p:spPr>
      </p:pic>
      <p:sp>
        <p:nvSpPr>
          <p:cNvPr id="101380" name="Text Box 4"/>
          <p:cNvSpPr txBox="1">
            <a:spLocks noChangeArrowheads="1"/>
          </p:cNvSpPr>
          <p:nvPr/>
        </p:nvSpPr>
        <p:spPr bwMode="auto">
          <a:xfrm>
            <a:off x="185738" y="4652963"/>
            <a:ext cx="8699500" cy="1128712"/>
          </a:xfrm>
          <a:prstGeom prst="rect">
            <a:avLst/>
          </a:prstGeom>
          <a:noFill/>
          <a:ln w="9525">
            <a:noFill/>
            <a:miter lim="800000"/>
            <a:headEnd/>
            <a:tailEnd/>
          </a:ln>
        </p:spPr>
        <p:txBody>
          <a:bodyPr>
            <a:spAutoFit/>
          </a:bodyPr>
          <a:lstStyle/>
          <a:p>
            <a:pPr latinLnBrk="0"/>
            <a:r>
              <a:rPr kumimoji="0" lang="en-US" altLang="zh-CN" sz="2000"/>
              <a:t>(a)</a:t>
            </a:r>
            <a:r>
              <a:rPr kumimoji="0" lang="zh-CN" altLang="en-US" sz="2000"/>
              <a:t>质心表示，</a:t>
            </a:r>
            <a:r>
              <a:rPr kumimoji="0" lang="en-US" altLang="zh-CN" sz="2000"/>
              <a:t>(b)</a:t>
            </a:r>
            <a:r>
              <a:rPr kumimoji="0" lang="zh-CN" altLang="en-US" sz="2000"/>
              <a:t>特征点集表示，</a:t>
            </a:r>
            <a:r>
              <a:rPr kumimoji="0" lang="en-US" altLang="zh-CN" sz="2000"/>
              <a:t>(c)</a:t>
            </a:r>
            <a:r>
              <a:rPr kumimoji="0" lang="zh-CN" altLang="en-US" sz="2000"/>
              <a:t>矩形框表示，</a:t>
            </a:r>
            <a:r>
              <a:rPr kumimoji="0" lang="en-US" altLang="zh-CN" sz="2000"/>
              <a:t>(d)</a:t>
            </a:r>
            <a:r>
              <a:rPr kumimoji="0" lang="zh-CN" altLang="en-US" sz="2000"/>
              <a:t>椭圆框表示，</a:t>
            </a:r>
            <a:r>
              <a:rPr kumimoji="0" lang="en-US" altLang="zh-CN" sz="2000"/>
              <a:t>(e)</a:t>
            </a:r>
            <a:r>
              <a:rPr kumimoji="0" lang="zh-CN" altLang="en-US" sz="2000"/>
              <a:t>关节模型表示，</a:t>
            </a:r>
            <a:r>
              <a:rPr kumimoji="0" lang="en-US" altLang="zh-CN" sz="2000"/>
              <a:t>(f) </a:t>
            </a:r>
            <a:r>
              <a:rPr kumimoji="0" lang="zh-CN" altLang="en-US" sz="2000"/>
              <a:t>轮廓表示，</a:t>
            </a:r>
            <a:r>
              <a:rPr kumimoji="0" lang="en-US" altLang="zh-CN" sz="2000"/>
              <a:t>(g) </a:t>
            </a:r>
            <a:r>
              <a:rPr kumimoji="0" lang="zh-CN" altLang="en-US" sz="2000"/>
              <a:t>侧影表示，</a:t>
            </a:r>
            <a:r>
              <a:rPr kumimoji="0" lang="en-US" altLang="zh-CN" sz="2000"/>
              <a:t>(h) </a:t>
            </a:r>
            <a:r>
              <a:rPr kumimoji="0" lang="zh-CN" altLang="en-US" sz="2000"/>
              <a:t>骨架模型表示</a:t>
            </a:r>
          </a:p>
          <a:p>
            <a:pPr algn="ctr" latinLnBrk="0"/>
            <a:endParaRPr kumimoji="0" lang="en-US" altLang="zh-CN"/>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a:xfrm>
            <a:off x="431800" y="765175"/>
            <a:ext cx="6445250" cy="5724525"/>
          </a:xfrm>
        </p:spPr>
        <p:txBody>
          <a:bodyPr/>
          <a:lstStyle/>
          <a:p>
            <a:pPr eaLnBrk="1" hangingPunct="1">
              <a:lnSpc>
                <a:spcPct val="125000"/>
              </a:lnSpc>
              <a:buClr>
                <a:srgbClr val="D60093"/>
              </a:buClr>
              <a:buSzPct val="90000"/>
              <a:buFont typeface="Wingdings" pitchFamily="2" charset="2"/>
              <a:buChar char="Ø"/>
            </a:pPr>
            <a:r>
              <a:rPr lang="zh-CN" altLang="en-US" sz="2800" smtClean="0">
                <a:solidFill>
                  <a:srgbClr val="CC0066"/>
                </a:solidFill>
                <a:latin typeface="黑体" pitchFamily="49" charset="-122"/>
                <a:ea typeface="黑体" pitchFamily="49" charset="-122"/>
              </a:rPr>
              <a:t>点表示：</a:t>
            </a:r>
          </a:p>
          <a:p>
            <a:pPr eaLnBrk="1" hangingPunct="1">
              <a:lnSpc>
                <a:spcPct val="125000"/>
              </a:lnSpc>
              <a:buClr>
                <a:srgbClr val="D60093"/>
              </a:buClr>
              <a:buSzPct val="90000"/>
              <a:buFont typeface="Wingdings" pitchFamily="2" charset="2"/>
              <a:buNone/>
            </a:pPr>
            <a:r>
              <a:rPr lang="zh-CN" altLang="en-US" smtClean="0">
                <a:latin typeface="黑体" pitchFamily="49" charset="-122"/>
                <a:ea typeface="黑体" pitchFamily="49" charset="-122"/>
              </a:rPr>
              <a:t>     </a:t>
            </a:r>
            <a:r>
              <a:rPr lang="zh-CN" altLang="en-US" sz="2400" smtClean="0">
                <a:latin typeface="黑体" pitchFamily="49" charset="-122"/>
                <a:ea typeface="黑体" pitchFamily="49" charset="-122"/>
              </a:rPr>
              <a:t>在图像中用一个点（图</a:t>
            </a:r>
            <a:r>
              <a:rPr lang="en-US" altLang="zh-CN" sz="2400" smtClean="0">
                <a:latin typeface="黑体" pitchFamily="49" charset="-122"/>
                <a:ea typeface="黑体" pitchFamily="49" charset="-122"/>
              </a:rPr>
              <a:t>a</a:t>
            </a:r>
            <a:r>
              <a:rPr lang="zh-CN" altLang="en-US" sz="2400" smtClean="0">
                <a:latin typeface="黑体" pitchFamily="49" charset="-122"/>
                <a:ea typeface="黑体" pitchFamily="49" charset="-122"/>
              </a:rPr>
              <a:t>）或点集（图</a:t>
            </a:r>
            <a:r>
              <a:rPr lang="en-US" altLang="zh-CN" sz="2400" smtClean="0">
                <a:latin typeface="黑体" pitchFamily="49" charset="-122"/>
                <a:ea typeface="黑体" pitchFamily="49" charset="-122"/>
              </a:rPr>
              <a:t>b</a:t>
            </a:r>
            <a:r>
              <a:rPr lang="zh-CN" altLang="en-US" sz="2400" smtClean="0">
                <a:latin typeface="黑体" pitchFamily="49" charset="-122"/>
                <a:ea typeface="黑体" pitchFamily="49" charset="-122"/>
              </a:rPr>
              <a:t>）来表示被跟踪目标，这些点一般取为目标的质心、角点等。这种表示方式通常使用在目标区域相对整个图像比较小或者目标为只有几个到十几个像素的点目标的情况下。</a:t>
            </a:r>
          </a:p>
          <a:p>
            <a:pPr eaLnBrk="1" hangingPunct="1">
              <a:lnSpc>
                <a:spcPct val="125000"/>
              </a:lnSpc>
              <a:buClr>
                <a:srgbClr val="D60093"/>
              </a:buClr>
              <a:buSzPct val="90000"/>
              <a:buFont typeface="Wingdings" pitchFamily="2" charset="2"/>
              <a:buChar char="Ø"/>
            </a:pPr>
            <a:r>
              <a:rPr lang="zh-CN" altLang="en-US" sz="2800" smtClean="0">
                <a:solidFill>
                  <a:srgbClr val="CC0066"/>
                </a:solidFill>
                <a:latin typeface="黑体" pitchFamily="49" charset="-122"/>
                <a:ea typeface="黑体" pitchFamily="49" charset="-122"/>
              </a:rPr>
              <a:t>基本几何形状表示：</a:t>
            </a:r>
          </a:p>
          <a:p>
            <a:pPr eaLnBrk="1" hangingPunct="1">
              <a:lnSpc>
                <a:spcPct val="125000"/>
              </a:lnSpc>
              <a:buClr>
                <a:srgbClr val="D60093"/>
              </a:buClr>
              <a:buSzPct val="90000"/>
              <a:buFont typeface="Wingdings" pitchFamily="2" charset="2"/>
              <a:buNone/>
            </a:pPr>
            <a:r>
              <a:rPr lang="zh-CN" altLang="en-US" smtClean="0">
                <a:latin typeface="黑体" pitchFamily="49" charset="-122"/>
                <a:ea typeface="黑体" pitchFamily="49" charset="-122"/>
              </a:rPr>
              <a:t>     </a:t>
            </a:r>
            <a:r>
              <a:rPr lang="zh-CN" altLang="en-US" sz="2400" smtClean="0">
                <a:latin typeface="黑体" pitchFamily="49" charset="-122"/>
                <a:ea typeface="黑体" pitchFamily="49" charset="-122"/>
              </a:rPr>
              <a:t>目标被表示为一个矩形区域（图</a:t>
            </a:r>
            <a:r>
              <a:rPr lang="en-US" altLang="zh-CN" sz="2400" smtClean="0">
                <a:latin typeface="黑体" pitchFamily="49" charset="-122"/>
                <a:ea typeface="黑体" pitchFamily="49" charset="-122"/>
              </a:rPr>
              <a:t>c</a:t>
            </a:r>
            <a:r>
              <a:rPr lang="zh-CN" altLang="en-US" sz="2400" smtClean="0">
                <a:latin typeface="黑体" pitchFamily="49" charset="-122"/>
                <a:ea typeface="黑体" pitchFamily="49" charset="-122"/>
              </a:rPr>
              <a:t>）或椭圆区域（图</a:t>
            </a:r>
            <a:r>
              <a:rPr lang="en-US" altLang="zh-CN" sz="2400" smtClean="0">
                <a:latin typeface="黑体" pitchFamily="49" charset="-122"/>
                <a:ea typeface="黑体" pitchFamily="49" charset="-122"/>
              </a:rPr>
              <a:t>d</a:t>
            </a:r>
            <a:r>
              <a:rPr lang="zh-CN" altLang="en-US" sz="2400" smtClean="0">
                <a:latin typeface="黑体" pitchFamily="49" charset="-122"/>
                <a:ea typeface="黑体" pitchFamily="49" charset="-122"/>
              </a:rPr>
              <a:t>），这种表示法可以描述目标的平移、仿射变换或者投影变换，并且对刚体和非刚体目标都可以表示。</a:t>
            </a:r>
          </a:p>
        </p:txBody>
      </p:sp>
      <p:pic>
        <p:nvPicPr>
          <p:cNvPr id="102403" name="Picture 4"/>
          <p:cNvPicPr>
            <a:picLocks noChangeAspect="1" noChangeArrowheads="1"/>
          </p:cNvPicPr>
          <p:nvPr/>
        </p:nvPicPr>
        <p:blipFill>
          <a:blip r:embed="rId2" cstate="print"/>
          <a:srcRect r="73177"/>
          <a:stretch>
            <a:fillRect/>
          </a:stretch>
        </p:blipFill>
        <p:spPr bwMode="auto">
          <a:xfrm>
            <a:off x="6826250" y="908050"/>
            <a:ext cx="2317750" cy="2420938"/>
          </a:xfrm>
          <a:prstGeom prst="rect">
            <a:avLst/>
          </a:prstGeom>
          <a:noFill/>
          <a:ln w="9525">
            <a:noFill/>
            <a:round/>
            <a:headEnd/>
            <a:tailEnd/>
          </a:ln>
        </p:spPr>
      </p:pic>
      <p:pic>
        <p:nvPicPr>
          <p:cNvPr id="102404" name="Picture 5"/>
          <p:cNvPicPr>
            <a:picLocks noChangeAspect="1" noChangeArrowheads="1"/>
          </p:cNvPicPr>
          <p:nvPr/>
        </p:nvPicPr>
        <p:blipFill>
          <a:blip r:embed="rId2" cstate="print"/>
          <a:srcRect l="26015" r="47548"/>
          <a:stretch>
            <a:fillRect/>
          </a:stretch>
        </p:blipFill>
        <p:spPr bwMode="auto">
          <a:xfrm>
            <a:off x="6859588" y="3762375"/>
            <a:ext cx="2284412" cy="2420938"/>
          </a:xfrm>
          <a:prstGeom prst="rect">
            <a:avLst/>
          </a:prstGeom>
          <a:noFill/>
          <a:ln w="9525">
            <a:noFill/>
            <a:round/>
            <a:headEnd/>
            <a:tailEnd/>
          </a:ln>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body" idx="1"/>
          </p:nvPr>
        </p:nvSpPr>
        <p:spPr>
          <a:xfrm>
            <a:off x="250825" y="620713"/>
            <a:ext cx="6913563" cy="6048375"/>
          </a:xfrm>
        </p:spPr>
        <p:txBody>
          <a:bodyPr/>
          <a:lstStyle/>
          <a:p>
            <a:pPr eaLnBrk="1" hangingPunct="1">
              <a:lnSpc>
                <a:spcPct val="120000"/>
              </a:lnSpc>
              <a:buClr>
                <a:srgbClr val="D60093"/>
              </a:buClr>
              <a:buSzPct val="90000"/>
              <a:buFont typeface="Wingdings" pitchFamily="2" charset="2"/>
              <a:buChar char="Ø"/>
            </a:pPr>
            <a:r>
              <a:rPr lang="zh-CN" altLang="en-US" sz="2800" smtClean="0">
                <a:solidFill>
                  <a:srgbClr val="CC0066"/>
                </a:solidFill>
                <a:latin typeface="黑体" pitchFamily="49" charset="-122"/>
                <a:ea typeface="黑体" pitchFamily="49" charset="-122"/>
              </a:rPr>
              <a:t>关节模型表示：</a:t>
            </a:r>
          </a:p>
          <a:p>
            <a:pPr eaLnBrk="1" hangingPunct="1">
              <a:lnSpc>
                <a:spcPct val="120000"/>
              </a:lnSpc>
              <a:buClr>
                <a:srgbClr val="D60093"/>
              </a:buClr>
              <a:buSzPct val="90000"/>
              <a:buFont typeface="Wingdings" pitchFamily="2" charset="2"/>
              <a:buNone/>
            </a:pPr>
            <a:r>
              <a:rPr lang="zh-CN" altLang="en-US" smtClean="0">
                <a:latin typeface="黑体" pitchFamily="49" charset="-122"/>
                <a:ea typeface="黑体" pitchFamily="49" charset="-122"/>
              </a:rPr>
              <a:t>     </a:t>
            </a:r>
            <a:r>
              <a:rPr lang="zh-CN" altLang="en-US" sz="2400" smtClean="0">
                <a:latin typeface="黑体" pitchFamily="49" charset="-122"/>
                <a:ea typeface="黑体" pitchFamily="49" charset="-122"/>
              </a:rPr>
              <a:t>当目标可以认为是由各个部位通过结点衔接到一起的时候，就可以用关节模型来表示（图</a:t>
            </a:r>
            <a:r>
              <a:rPr lang="en-US" altLang="zh-CN" sz="2400" smtClean="0">
                <a:latin typeface="黑体" pitchFamily="49" charset="-122"/>
                <a:ea typeface="黑体" pitchFamily="49" charset="-122"/>
              </a:rPr>
              <a:t>e</a:t>
            </a:r>
            <a:r>
              <a:rPr lang="zh-CN" altLang="en-US" sz="2400" smtClean="0">
                <a:latin typeface="黑体" pitchFamily="49" charset="-122"/>
                <a:ea typeface="黑体" pitchFamily="49" charset="-122"/>
              </a:rPr>
              <a:t>），而各个部位则可以用几何形状来表示。</a:t>
            </a:r>
          </a:p>
          <a:p>
            <a:pPr eaLnBrk="1" hangingPunct="1">
              <a:lnSpc>
                <a:spcPct val="120000"/>
              </a:lnSpc>
              <a:buClr>
                <a:srgbClr val="D60093"/>
              </a:buClr>
              <a:buSzPct val="90000"/>
              <a:buFont typeface="Wingdings" pitchFamily="2" charset="2"/>
              <a:buChar char="Ø"/>
            </a:pPr>
            <a:r>
              <a:rPr lang="zh-CN" altLang="en-US" sz="2800" smtClean="0">
                <a:solidFill>
                  <a:srgbClr val="CC0066"/>
                </a:solidFill>
                <a:latin typeface="黑体" pitchFamily="49" charset="-122"/>
                <a:ea typeface="黑体" pitchFamily="49" charset="-122"/>
              </a:rPr>
              <a:t>轮廓表示：</a:t>
            </a:r>
          </a:p>
          <a:p>
            <a:pPr eaLnBrk="1" hangingPunct="1">
              <a:lnSpc>
                <a:spcPct val="120000"/>
              </a:lnSpc>
              <a:buClr>
                <a:srgbClr val="D60093"/>
              </a:buClr>
              <a:buSzPct val="90000"/>
              <a:buFont typeface="Wingdings" pitchFamily="2" charset="2"/>
              <a:buNone/>
            </a:pPr>
            <a:r>
              <a:rPr lang="zh-CN" altLang="en-US" smtClean="0">
                <a:latin typeface="黑体" pitchFamily="49" charset="-122"/>
                <a:ea typeface="黑体" pitchFamily="49" charset="-122"/>
              </a:rPr>
              <a:t>    </a:t>
            </a:r>
            <a:r>
              <a:rPr lang="zh-CN" altLang="en-US" sz="2400" smtClean="0">
                <a:latin typeface="黑体" pitchFamily="49" charset="-122"/>
                <a:ea typeface="黑体" pitchFamily="49" charset="-122"/>
              </a:rPr>
              <a:t>目标的外边界称为轮廓（图</a:t>
            </a:r>
            <a:r>
              <a:rPr lang="en-US" altLang="zh-CN" sz="2400" smtClean="0">
                <a:latin typeface="黑体" pitchFamily="49" charset="-122"/>
                <a:ea typeface="黑体" pitchFamily="49" charset="-122"/>
              </a:rPr>
              <a:t>f</a:t>
            </a:r>
            <a:r>
              <a:rPr lang="zh-CN" altLang="en-US" sz="2400" smtClean="0">
                <a:latin typeface="黑体" pitchFamily="49" charset="-122"/>
                <a:ea typeface="黑体" pitchFamily="49" charset="-122"/>
              </a:rPr>
              <a:t>），而轮廓内的区域被称为侧影（图</a:t>
            </a:r>
            <a:r>
              <a:rPr lang="en-US" altLang="zh-CN" sz="2400" smtClean="0">
                <a:latin typeface="黑体" pitchFamily="49" charset="-122"/>
                <a:ea typeface="黑体" pitchFamily="49" charset="-122"/>
              </a:rPr>
              <a:t>g</a:t>
            </a:r>
            <a:r>
              <a:rPr lang="zh-CN" altLang="en-US" sz="2400" smtClean="0">
                <a:latin typeface="黑体" pitchFamily="49" charset="-122"/>
                <a:ea typeface="黑体" pitchFamily="49" charset="-122"/>
              </a:rPr>
              <a:t>），它们都可以用来表示复杂的非刚体目标 。</a:t>
            </a:r>
          </a:p>
          <a:p>
            <a:pPr eaLnBrk="1" hangingPunct="1">
              <a:lnSpc>
                <a:spcPct val="120000"/>
              </a:lnSpc>
              <a:buClr>
                <a:srgbClr val="D60093"/>
              </a:buClr>
              <a:buSzPct val="90000"/>
              <a:buFont typeface="Wingdings" pitchFamily="2" charset="2"/>
              <a:buChar char="Ø"/>
            </a:pPr>
            <a:r>
              <a:rPr lang="zh-CN" altLang="en-US" sz="2800" smtClean="0">
                <a:solidFill>
                  <a:srgbClr val="CC0066"/>
                </a:solidFill>
                <a:latin typeface="黑体" pitchFamily="49" charset="-122"/>
                <a:ea typeface="黑体" pitchFamily="49" charset="-122"/>
              </a:rPr>
              <a:t>骨架模型表示：</a:t>
            </a:r>
          </a:p>
          <a:p>
            <a:pPr eaLnBrk="1" hangingPunct="1">
              <a:lnSpc>
                <a:spcPct val="120000"/>
              </a:lnSpc>
              <a:buClr>
                <a:srgbClr val="D60093"/>
              </a:buClr>
              <a:buSzPct val="90000"/>
              <a:buFont typeface="Wingdings" pitchFamily="2" charset="2"/>
              <a:buNone/>
            </a:pPr>
            <a:r>
              <a:rPr lang="zh-CN" altLang="en-US" sz="2100" smtClean="0">
                <a:latin typeface="黑体" pitchFamily="49" charset="-122"/>
                <a:ea typeface="黑体" pitchFamily="49" charset="-122"/>
              </a:rPr>
              <a:t>     </a:t>
            </a:r>
            <a:r>
              <a:rPr lang="zh-CN" altLang="en-US" sz="2400" smtClean="0">
                <a:latin typeface="黑体" pitchFamily="49" charset="-122"/>
                <a:ea typeface="黑体" pitchFamily="49" charset="-122"/>
              </a:rPr>
              <a:t>目标骨架（图</a:t>
            </a:r>
            <a:r>
              <a:rPr lang="en-US" altLang="zh-CN" sz="2400" smtClean="0">
                <a:latin typeface="黑体" pitchFamily="49" charset="-122"/>
                <a:ea typeface="黑体" pitchFamily="49" charset="-122"/>
              </a:rPr>
              <a:t>h</a:t>
            </a:r>
            <a:r>
              <a:rPr lang="zh-CN" altLang="en-US" sz="2400" smtClean="0">
                <a:latin typeface="黑体" pitchFamily="49" charset="-122"/>
                <a:ea typeface="黑体" pitchFamily="49" charset="-122"/>
              </a:rPr>
              <a:t>）可以通过对侧影的中轴变换得到。骨架模型通常可以表示关节模型目标和非刚体目标。</a:t>
            </a:r>
          </a:p>
        </p:txBody>
      </p:sp>
      <p:pic>
        <p:nvPicPr>
          <p:cNvPr id="103427" name="Picture 4"/>
          <p:cNvPicPr>
            <a:picLocks noChangeAspect="1" noChangeArrowheads="1"/>
          </p:cNvPicPr>
          <p:nvPr/>
        </p:nvPicPr>
        <p:blipFill>
          <a:blip r:embed="rId2" cstate="print"/>
          <a:srcRect l="51515" r="35826"/>
          <a:stretch>
            <a:fillRect/>
          </a:stretch>
        </p:blipFill>
        <p:spPr bwMode="auto">
          <a:xfrm>
            <a:off x="7667625" y="188913"/>
            <a:ext cx="1093788" cy="2420937"/>
          </a:xfrm>
          <a:prstGeom prst="rect">
            <a:avLst/>
          </a:prstGeom>
          <a:noFill/>
          <a:ln w="9525">
            <a:noFill/>
            <a:round/>
            <a:headEnd/>
            <a:tailEnd/>
          </a:ln>
        </p:spPr>
      </p:pic>
      <p:pic>
        <p:nvPicPr>
          <p:cNvPr id="103428" name="Picture 5"/>
          <p:cNvPicPr>
            <a:picLocks noChangeAspect="1" noChangeArrowheads="1"/>
          </p:cNvPicPr>
          <p:nvPr/>
        </p:nvPicPr>
        <p:blipFill>
          <a:blip r:embed="rId2" cstate="print"/>
          <a:srcRect l="64265" r="11594"/>
          <a:stretch>
            <a:fillRect/>
          </a:stretch>
        </p:blipFill>
        <p:spPr bwMode="auto">
          <a:xfrm>
            <a:off x="7058025" y="2349500"/>
            <a:ext cx="2085975" cy="2420938"/>
          </a:xfrm>
          <a:prstGeom prst="rect">
            <a:avLst/>
          </a:prstGeom>
          <a:noFill/>
          <a:ln w="9525">
            <a:noFill/>
            <a:round/>
            <a:headEnd/>
            <a:tailEnd/>
          </a:ln>
        </p:spPr>
      </p:pic>
      <p:pic>
        <p:nvPicPr>
          <p:cNvPr id="103429" name="Picture 6"/>
          <p:cNvPicPr>
            <a:picLocks noChangeAspect="1" noChangeArrowheads="1"/>
          </p:cNvPicPr>
          <p:nvPr/>
        </p:nvPicPr>
        <p:blipFill>
          <a:blip r:embed="rId2" cstate="print"/>
          <a:srcRect l="89381" b="13902"/>
          <a:stretch>
            <a:fillRect/>
          </a:stretch>
        </p:blipFill>
        <p:spPr bwMode="auto">
          <a:xfrm>
            <a:off x="7740650" y="4652963"/>
            <a:ext cx="917575" cy="2084387"/>
          </a:xfrm>
          <a:prstGeom prst="rect">
            <a:avLst/>
          </a:prstGeom>
          <a:noFill/>
          <a:ln w="9525">
            <a:noFill/>
            <a:round/>
            <a:headEnd/>
            <a:tailEnd/>
          </a:ln>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250825" y="549275"/>
            <a:ext cx="6648450" cy="898525"/>
          </a:xfrm>
        </p:spPr>
        <p:txBody>
          <a:bodyPr/>
          <a:lstStyle/>
          <a:p>
            <a:pPr eaLnBrk="1" hangingPunct="1">
              <a:defRPr/>
            </a:pPr>
            <a:r>
              <a:rPr lang="en-US" altLang="zh-CN" sz="3600" smtClean="0">
                <a:solidFill>
                  <a:srgbClr val="800000"/>
                </a:solidFill>
                <a:latin typeface="黑体" pitchFamily="49" charset="-122"/>
                <a:ea typeface="黑体" pitchFamily="49" charset="-122"/>
              </a:rPr>
              <a:t>9.5.3 </a:t>
            </a:r>
            <a:r>
              <a:rPr lang="zh-CN" altLang="en-US" sz="3600" smtClean="0">
                <a:solidFill>
                  <a:srgbClr val="800000"/>
                </a:solidFill>
                <a:latin typeface="黑体" pitchFamily="49" charset="-122"/>
                <a:ea typeface="黑体" pitchFamily="49" charset="-122"/>
              </a:rPr>
              <a:t>机动目标跟踪方法的分类</a:t>
            </a:r>
          </a:p>
        </p:txBody>
      </p:sp>
      <p:sp>
        <p:nvSpPr>
          <p:cNvPr id="108547" name="Rectangle 3"/>
          <p:cNvSpPr>
            <a:spLocks noGrp="1" noChangeArrowheads="1"/>
          </p:cNvSpPr>
          <p:nvPr>
            <p:ph type="body" idx="1"/>
          </p:nvPr>
        </p:nvSpPr>
        <p:spPr>
          <a:xfrm>
            <a:off x="246063" y="1563688"/>
            <a:ext cx="8750300" cy="4605337"/>
          </a:xfrm>
        </p:spPr>
        <p:txBody>
          <a:bodyPr/>
          <a:lstStyle/>
          <a:p>
            <a:pPr eaLnBrk="1" hangingPunct="1">
              <a:lnSpc>
                <a:spcPct val="110000"/>
              </a:lnSpc>
              <a:spcBef>
                <a:spcPct val="30000"/>
              </a:spcBef>
              <a:buSzPct val="50000"/>
              <a:buFontTx/>
              <a:buBlip>
                <a:blip r:embed="rId2"/>
              </a:buBlip>
            </a:pPr>
            <a:r>
              <a:rPr lang="zh-CN" altLang="en-US" sz="2400" smtClean="0">
                <a:latin typeface="黑体" pitchFamily="49" charset="-122"/>
                <a:ea typeface="黑体" pitchFamily="49" charset="-122"/>
              </a:rPr>
              <a:t>电视跟踪系统中，采用的机动目标跟踪方法主要分为</a:t>
            </a:r>
            <a:r>
              <a:rPr lang="zh-CN" altLang="en-US" sz="2400" smtClean="0">
                <a:solidFill>
                  <a:srgbClr val="CC0066"/>
                </a:solidFill>
                <a:latin typeface="黑体" pitchFamily="49" charset="-122"/>
                <a:ea typeface="黑体" pitchFamily="49" charset="-122"/>
              </a:rPr>
              <a:t>空间跟踪</a:t>
            </a:r>
            <a:r>
              <a:rPr lang="zh-CN" altLang="en-US" sz="2400" smtClean="0">
                <a:latin typeface="黑体" pitchFamily="49" charset="-122"/>
                <a:ea typeface="黑体" pitchFamily="49" charset="-122"/>
              </a:rPr>
              <a:t>与</a:t>
            </a:r>
            <a:r>
              <a:rPr lang="zh-CN" altLang="en-US" sz="2400" smtClean="0">
                <a:solidFill>
                  <a:srgbClr val="CC0066"/>
                </a:solidFill>
                <a:latin typeface="黑体" pitchFamily="49" charset="-122"/>
                <a:ea typeface="黑体" pitchFamily="49" charset="-122"/>
              </a:rPr>
              <a:t>时间</a:t>
            </a:r>
            <a:r>
              <a:rPr lang="en-US" altLang="zh-CN" sz="2400" smtClean="0">
                <a:solidFill>
                  <a:srgbClr val="CC0066"/>
                </a:solidFill>
                <a:latin typeface="黑体" pitchFamily="49" charset="-122"/>
                <a:ea typeface="黑体" pitchFamily="49" charset="-122"/>
              </a:rPr>
              <a:t>-</a:t>
            </a:r>
            <a:r>
              <a:rPr lang="zh-CN" altLang="en-US" sz="2400" smtClean="0">
                <a:solidFill>
                  <a:srgbClr val="CC0066"/>
                </a:solidFill>
                <a:latin typeface="黑体" pitchFamily="49" charset="-122"/>
                <a:ea typeface="黑体" pitchFamily="49" charset="-122"/>
              </a:rPr>
              <a:t>空间跟踪</a:t>
            </a:r>
            <a:r>
              <a:rPr lang="zh-CN" altLang="en-US" sz="2400" smtClean="0">
                <a:latin typeface="黑体" pitchFamily="49" charset="-122"/>
                <a:ea typeface="黑体" pitchFamily="49" charset="-122"/>
              </a:rPr>
              <a:t>两种。</a:t>
            </a:r>
          </a:p>
          <a:p>
            <a:pPr eaLnBrk="1" hangingPunct="1">
              <a:lnSpc>
                <a:spcPct val="110000"/>
              </a:lnSpc>
              <a:spcBef>
                <a:spcPct val="30000"/>
              </a:spcBef>
              <a:buSzPct val="50000"/>
              <a:buFontTx/>
              <a:buBlip>
                <a:blip r:embed="rId2"/>
              </a:buBlip>
            </a:pPr>
            <a:r>
              <a:rPr lang="zh-CN" altLang="en-US" sz="2400" smtClean="0">
                <a:latin typeface="黑体" pitchFamily="49" charset="-122"/>
                <a:ea typeface="黑体" pitchFamily="49" charset="-122"/>
              </a:rPr>
              <a:t>空间跟踪单独对每帧图像信号进行处理，利用目标信号在</a:t>
            </a:r>
            <a:r>
              <a:rPr lang="en-US" altLang="zh-CN" sz="2400" smtClean="0">
                <a:latin typeface="黑体" pitchFamily="49" charset="-122"/>
                <a:ea typeface="黑体" pitchFamily="49" charset="-122"/>
              </a:rPr>
              <a:t>2-D</a:t>
            </a:r>
            <a:r>
              <a:rPr lang="zh-CN" altLang="en-US" sz="2400" smtClean="0">
                <a:latin typeface="黑体" pitchFamily="49" charset="-122"/>
                <a:ea typeface="黑体" pitchFamily="49" charset="-122"/>
              </a:rPr>
              <a:t>空间中的特征跟踪运动目标。它又分为</a:t>
            </a:r>
            <a:r>
              <a:rPr lang="zh-CN" altLang="en-US" sz="2400" smtClean="0">
                <a:solidFill>
                  <a:srgbClr val="CC0066"/>
                </a:solidFill>
                <a:latin typeface="黑体" pitchFamily="49" charset="-122"/>
                <a:ea typeface="黑体" pitchFamily="49" charset="-122"/>
              </a:rPr>
              <a:t>对比度跟踪</a:t>
            </a:r>
            <a:r>
              <a:rPr lang="zh-CN" altLang="en-US" sz="2400" smtClean="0">
                <a:latin typeface="黑体" pitchFamily="49" charset="-122"/>
                <a:ea typeface="黑体" pitchFamily="49" charset="-122"/>
              </a:rPr>
              <a:t>和</a:t>
            </a:r>
            <a:r>
              <a:rPr lang="zh-CN" altLang="en-US" sz="2400" smtClean="0">
                <a:solidFill>
                  <a:srgbClr val="CC0066"/>
                </a:solidFill>
                <a:latin typeface="黑体" pitchFamily="49" charset="-122"/>
                <a:ea typeface="黑体" pitchFamily="49" charset="-122"/>
              </a:rPr>
              <a:t>图像相关跟踪</a:t>
            </a:r>
            <a:r>
              <a:rPr lang="zh-CN" altLang="en-US" sz="2400" smtClean="0">
                <a:latin typeface="黑体" pitchFamily="49" charset="-122"/>
                <a:ea typeface="黑体" pitchFamily="49" charset="-122"/>
              </a:rPr>
              <a:t>两类。</a:t>
            </a:r>
          </a:p>
          <a:p>
            <a:pPr eaLnBrk="1" hangingPunct="1">
              <a:lnSpc>
                <a:spcPct val="110000"/>
              </a:lnSpc>
              <a:spcBef>
                <a:spcPct val="30000"/>
              </a:spcBef>
              <a:buSzPct val="50000"/>
              <a:buFontTx/>
              <a:buBlip>
                <a:blip r:embed="rId2"/>
              </a:buBlip>
            </a:pPr>
            <a:r>
              <a:rPr lang="zh-CN" altLang="en-US" sz="2400" smtClean="0">
                <a:latin typeface="黑体" pitchFamily="49" charset="-122"/>
                <a:ea typeface="黑体" pitchFamily="49" charset="-122"/>
              </a:rPr>
              <a:t>对比度跟踪：利用目标与背景景物在</a:t>
            </a:r>
            <a:r>
              <a:rPr lang="zh-CN" altLang="en-US" sz="2400" smtClean="0">
                <a:solidFill>
                  <a:srgbClr val="CC0066"/>
                </a:solidFill>
                <a:latin typeface="黑体" pitchFamily="49" charset="-122"/>
                <a:ea typeface="黑体" pitchFamily="49" charset="-122"/>
              </a:rPr>
              <a:t>对比度上的差异</a:t>
            </a:r>
            <a:r>
              <a:rPr lang="zh-CN" altLang="en-US" sz="2400" smtClean="0">
                <a:latin typeface="黑体" pitchFamily="49" charset="-122"/>
                <a:ea typeface="黑体" pitchFamily="49" charset="-122"/>
              </a:rPr>
              <a:t>来识别和提取目标信号，实现对目标的自动跟踪。依跟踪参考点的不同，又分为：</a:t>
            </a:r>
            <a:r>
              <a:rPr lang="zh-CN" altLang="en-US" sz="2400" smtClean="0">
                <a:solidFill>
                  <a:srgbClr val="CC0066"/>
                </a:solidFill>
                <a:latin typeface="黑体" pitchFamily="49" charset="-122"/>
                <a:ea typeface="黑体" pitchFamily="49" charset="-122"/>
              </a:rPr>
              <a:t>边缘跟踪</a:t>
            </a:r>
            <a:r>
              <a:rPr lang="zh-CN" altLang="en-US" sz="2400" smtClean="0">
                <a:latin typeface="黑体" pitchFamily="49" charset="-122"/>
                <a:ea typeface="黑体" pitchFamily="49" charset="-122"/>
              </a:rPr>
              <a:t>，</a:t>
            </a:r>
            <a:r>
              <a:rPr lang="zh-CN" altLang="en-US" sz="2400" smtClean="0">
                <a:solidFill>
                  <a:srgbClr val="CC0066"/>
                </a:solidFill>
                <a:latin typeface="黑体" pitchFamily="49" charset="-122"/>
                <a:ea typeface="黑体" pitchFamily="49" charset="-122"/>
              </a:rPr>
              <a:t>形心</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矩心、重心</a:t>
            </a:r>
            <a:r>
              <a:rPr lang="en-US" altLang="zh-CN" sz="2400" smtClean="0">
                <a:latin typeface="黑体" pitchFamily="49" charset="-122"/>
                <a:ea typeface="黑体" pitchFamily="49" charset="-122"/>
              </a:rPr>
              <a:t>)</a:t>
            </a:r>
            <a:r>
              <a:rPr lang="zh-CN" altLang="en-US" sz="2400" smtClean="0">
                <a:solidFill>
                  <a:srgbClr val="CC0066"/>
                </a:solidFill>
                <a:latin typeface="黑体" pitchFamily="49" charset="-122"/>
                <a:ea typeface="黑体" pitchFamily="49" charset="-122"/>
              </a:rPr>
              <a:t>跟踪</a:t>
            </a:r>
            <a:r>
              <a:rPr lang="zh-CN" altLang="en-US" sz="2400" smtClean="0">
                <a:latin typeface="黑体" pitchFamily="49" charset="-122"/>
                <a:ea typeface="黑体" pitchFamily="49" charset="-122"/>
              </a:rPr>
              <a:t>，</a:t>
            </a:r>
            <a:r>
              <a:rPr lang="zh-CN" altLang="en-US" sz="2400" smtClean="0">
                <a:solidFill>
                  <a:srgbClr val="CC0066"/>
                </a:solidFill>
                <a:latin typeface="黑体" pitchFamily="49" charset="-122"/>
                <a:ea typeface="黑体" pitchFamily="49" charset="-122"/>
              </a:rPr>
              <a:t>峰值（点）跟踪</a:t>
            </a:r>
            <a:r>
              <a:rPr lang="zh-CN" altLang="en-US" sz="2400" smtClean="0">
                <a:latin typeface="黑体" pitchFamily="49" charset="-122"/>
                <a:ea typeface="黑体" pitchFamily="49" charset="-122"/>
              </a:rPr>
              <a:t>等。</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ubtitle 2"/>
          <p:cNvSpPr>
            <a:spLocks noGrp="1"/>
          </p:cNvSpPr>
          <p:nvPr>
            <p:ph type="subTitle" idx="4294967295"/>
          </p:nvPr>
        </p:nvSpPr>
        <p:spPr>
          <a:xfrm>
            <a:off x="304800" y="3276600"/>
            <a:ext cx="8534400" cy="685800"/>
          </a:xfrm>
        </p:spPr>
        <p:txBody>
          <a:bodyPr/>
          <a:lstStyle/>
          <a:p>
            <a:pPr marL="0" indent="0" algn="ctr" eaLnBrk="1" hangingPunct="1">
              <a:buFontTx/>
              <a:buNone/>
            </a:pPr>
            <a:endParaRPr lang="en-US" altLang="zh-CN" sz="1900" baseline="30000" smtClean="0">
              <a:solidFill>
                <a:srgbClr val="898989"/>
              </a:solidFill>
              <a:ea typeface="宋体" pitchFamily="2" charset="-122"/>
            </a:endParaRPr>
          </a:p>
          <a:p>
            <a:pPr marL="0" indent="0" algn="ctr" eaLnBrk="1" hangingPunct="1">
              <a:buFontTx/>
              <a:buNone/>
            </a:pPr>
            <a:endParaRPr lang="en-US" altLang="zh-CN" sz="1900" baseline="30000" smtClean="0">
              <a:solidFill>
                <a:srgbClr val="898989"/>
              </a:solidFill>
              <a:ea typeface="宋体" pitchFamily="2" charset="-122"/>
            </a:endParaRPr>
          </a:p>
          <a:p>
            <a:pPr marL="0" indent="0" algn="ctr" eaLnBrk="1" hangingPunct="1">
              <a:buFontTx/>
              <a:buNone/>
            </a:pPr>
            <a:endParaRPr lang="en-US" altLang="zh-CN" sz="2100" baseline="30000" smtClean="0">
              <a:solidFill>
                <a:srgbClr val="898989"/>
              </a:solidFill>
              <a:ea typeface="宋体" pitchFamily="2" charset="-122"/>
            </a:endParaRPr>
          </a:p>
        </p:txBody>
      </p:sp>
      <p:sp>
        <p:nvSpPr>
          <p:cNvPr id="172036" name="TextBox 5"/>
          <p:cNvSpPr txBox="1">
            <a:spLocks noChangeArrowheads="1"/>
          </p:cNvSpPr>
          <p:nvPr/>
        </p:nvSpPr>
        <p:spPr bwMode="auto">
          <a:xfrm>
            <a:off x="519113" y="1019175"/>
            <a:ext cx="8186737" cy="576248"/>
          </a:xfrm>
          <a:prstGeom prst="rect">
            <a:avLst/>
          </a:prstGeom>
          <a:noFill/>
          <a:ln w="9525">
            <a:noFill/>
            <a:miter lim="800000"/>
            <a:headEnd/>
            <a:tailEnd/>
          </a:ln>
        </p:spPr>
        <p:txBody>
          <a:bodyPr>
            <a:spAutoFit/>
          </a:bodyPr>
          <a:lstStyle/>
          <a:p>
            <a:pPr latinLnBrk="0">
              <a:lnSpc>
                <a:spcPct val="150000"/>
              </a:lnSpc>
              <a:buFont typeface="Wingdings" pitchFamily="2" charset="2"/>
              <a:buChar char="l"/>
            </a:pPr>
            <a:r>
              <a:rPr kumimoji="0" lang="zh-CN" altLang="en-US" sz="2400" b="1" dirty="0" smtClean="0">
                <a:solidFill>
                  <a:srgbClr val="0000FF"/>
                </a:solidFill>
              </a:rPr>
              <a:t> 尺</a:t>
            </a:r>
            <a:r>
              <a:rPr kumimoji="0" lang="zh-CN" altLang="en-US" sz="2400" b="1" dirty="0">
                <a:solidFill>
                  <a:srgbClr val="0000FF"/>
                </a:solidFill>
              </a:rPr>
              <a:t>度变化</a:t>
            </a:r>
            <a:endParaRPr kumimoji="0" lang="en-US" altLang="zh-CN" sz="2400" b="1" dirty="0">
              <a:solidFill>
                <a:srgbClr val="0000FF"/>
              </a:solidFill>
            </a:endParaRPr>
          </a:p>
        </p:txBody>
      </p:sp>
      <p:pic>
        <p:nvPicPr>
          <p:cNvPr id="172037" name="Picture 6" descr="C:\Users\QiJing\Desktop\修改论文\expecting to mul\result\自适应步长小论文数据\SU35尺度\图像\su35.0001.png"/>
          <p:cNvPicPr>
            <a:picLocks noChangeAspect="1" noChangeArrowheads="1"/>
          </p:cNvPicPr>
          <p:nvPr/>
        </p:nvPicPr>
        <p:blipFill>
          <a:blip r:embed="rId3" cstate="print"/>
          <a:srcRect/>
          <a:stretch>
            <a:fillRect/>
          </a:stretch>
        </p:blipFill>
        <p:spPr bwMode="auto">
          <a:xfrm>
            <a:off x="671513" y="1911350"/>
            <a:ext cx="3838575" cy="2881313"/>
          </a:xfrm>
          <a:prstGeom prst="rect">
            <a:avLst/>
          </a:prstGeom>
          <a:noFill/>
          <a:ln w="9525">
            <a:noFill/>
            <a:miter lim="800000"/>
            <a:headEnd/>
            <a:tailEnd/>
          </a:ln>
        </p:spPr>
      </p:pic>
      <p:pic>
        <p:nvPicPr>
          <p:cNvPr id="172038" name="Picture 7" descr="C:\Users\QiJing\Desktop\修改论文\expecting to mul\result\自适应步长小论文数据\SU35尺度\图像\su35.0085.png"/>
          <p:cNvPicPr>
            <a:picLocks noChangeAspect="1" noChangeArrowheads="1"/>
          </p:cNvPicPr>
          <p:nvPr/>
        </p:nvPicPr>
        <p:blipFill>
          <a:blip r:embed="rId4" cstate="print"/>
          <a:srcRect/>
          <a:stretch>
            <a:fillRect/>
          </a:stretch>
        </p:blipFill>
        <p:spPr bwMode="auto">
          <a:xfrm>
            <a:off x="4852988" y="2997200"/>
            <a:ext cx="3840162" cy="2881313"/>
          </a:xfrm>
          <a:prstGeom prst="rect">
            <a:avLst/>
          </a:prstGeom>
          <a:noFill/>
          <a:ln w="9525">
            <a:noFill/>
            <a:miter lim="800000"/>
            <a:headEnd/>
            <a:tailEnd/>
          </a:ln>
        </p:spPr>
      </p:pic>
      <p:sp>
        <p:nvSpPr>
          <p:cNvPr id="7" name="Rectangle 2"/>
          <p:cNvSpPr txBox="1">
            <a:spLocks noChangeArrowheads="1"/>
          </p:cNvSpPr>
          <p:nvPr/>
        </p:nvSpPr>
        <p:spPr>
          <a:xfrm>
            <a:off x="889000" y="168275"/>
            <a:ext cx="7369175" cy="53022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800" b="1" i="0" u="none" strike="noStrike" kern="0" cap="none" spc="0" normalizeH="0" baseline="0" noProof="0" smtClean="0">
                <a:ln>
                  <a:noFill/>
                </a:ln>
                <a:solidFill>
                  <a:srgbClr val="800000"/>
                </a:solidFill>
                <a:effectLst/>
                <a:uLnTx/>
                <a:uFillTx/>
                <a:latin typeface="黑体" pitchFamily="49" charset="-122"/>
                <a:ea typeface="黑体" pitchFamily="49" charset="-122"/>
                <a:cs typeface="+mj-cs"/>
              </a:rPr>
              <a:t>目标检测、跟踪与识别中的难点问题</a:t>
            </a:r>
            <a:endParaRPr kumimoji="1" lang="zh-CN" altLang="en-US" sz="2800" b="1" i="0" u="none" strike="noStrike" kern="0" cap="none" spc="0" normalizeH="0" baseline="0" noProof="0" dirty="0" smtClean="0">
              <a:ln>
                <a:noFill/>
              </a:ln>
              <a:solidFill>
                <a:srgbClr val="800000"/>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body" idx="1"/>
          </p:nvPr>
        </p:nvSpPr>
        <p:spPr>
          <a:xfrm>
            <a:off x="409575" y="1125538"/>
            <a:ext cx="8132763" cy="4881562"/>
          </a:xfrm>
        </p:spPr>
        <p:txBody>
          <a:bodyPr/>
          <a:lstStyle/>
          <a:p>
            <a:pPr eaLnBrk="1" hangingPunct="1">
              <a:lnSpc>
                <a:spcPct val="115000"/>
              </a:lnSpc>
              <a:spcBef>
                <a:spcPct val="30000"/>
              </a:spcBef>
              <a:buSzPct val="50000"/>
              <a:buFontTx/>
              <a:buBlip>
                <a:blip r:embed="rId2"/>
              </a:buBlip>
            </a:pPr>
            <a:r>
              <a:rPr lang="zh-CN" altLang="en-US" sz="2400" smtClean="0">
                <a:latin typeface="黑体" pitchFamily="49" charset="-122"/>
                <a:ea typeface="黑体" pitchFamily="49" charset="-122"/>
              </a:rPr>
              <a:t>图像相关跟踪：通过计算目标模板与图像的相关曲线，得出目标的当前位置。空间跟踪方法仅适合于跟踪简单背景中的目标或背景变化缓慢而目标又无明显姿态变化的情况。</a:t>
            </a:r>
          </a:p>
          <a:p>
            <a:pPr eaLnBrk="1" hangingPunct="1">
              <a:lnSpc>
                <a:spcPct val="115000"/>
              </a:lnSpc>
              <a:spcBef>
                <a:spcPct val="30000"/>
              </a:spcBef>
              <a:buSzPct val="50000"/>
              <a:buFontTx/>
              <a:buBlip>
                <a:blip r:embed="rId2"/>
              </a:buBlip>
            </a:pPr>
            <a:r>
              <a:rPr lang="zh-CN" altLang="en-US" sz="2400" smtClean="0">
                <a:latin typeface="黑体" pitchFamily="49" charset="-122"/>
                <a:ea typeface="黑体" pitchFamily="49" charset="-122"/>
              </a:rPr>
              <a:t>时间</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空间跟踪方法除利用目标信号在空间域的特征外，同时也利用了它在时间域的运动特征。</a:t>
            </a:r>
          </a:p>
          <a:p>
            <a:pPr eaLnBrk="1" hangingPunct="1">
              <a:lnSpc>
                <a:spcPct val="115000"/>
              </a:lnSpc>
              <a:spcBef>
                <a:spcPct val="30000"/>
              </a:spcBef>
              <a:buSzPct val="50000"/>
              <a:buFontTx/>
              <a:buBlip>
                <a:blip r:embed="rId2"/>
              </a:buBlip>
            </a:pPr>
            <a:r>
              <a:rPr lang="zh-CN" altLang="en-US" sz="2400" smtClean="0">
                <a:latin typeface="黑体" pitchFamily="49" charset="-122"/>
                <a:ea typeface="黑体" pitchFamily="49" charset="-122"/>
              </a:rPr>
              <a:t>实现时间</a:t>
            </a:r>
            <a:r>
              <a:rPr lang="en-US" altLang="zh-CN" sz="2400" smtClean="0">
                <a:latin typeface="黑体" pitchFamily="49" charset="-122"/>
                <a:ea typeface="黑体" pitchFamily="49" charset="-122"/>
              </a:rPr>
              <a:t>-</a:t>
            </a:r>
            <a:r>
              <a:rPr lang="zh-CN" altLang="en-US" sz="2400" smtClean="0">
                <a:latin typeface="黑体" pitchFamily="49" charset="-122"/>
                <a:ea typeface="黑体" pitchFamily="49" charset="-122"/>
              </a:rPr>
              <a:t>空间跟踪的途径主要有四种：能量累积方法，运动估计方法，基于神经网络的方法，基于小波变换的方法。</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50825" y="692150"/>
            <a:ext cx="5783263" cy="647700"/>
          </a:xfrm>
        </p:spPr>
        <p:txBody>
          <a:bodyPr/>
          <a:lstStyle/>
          <a:p>
            <a:pPr eaLnBrk="1" hangingPunct="1">
              <a:defRPr/>
            </a:pPr>
            <a:r>
              <a:rPr lang="en-US" altLang="zh-CN" sz="3600" smtClean="0">
                <a:solidFill>
                  <a:srgbClr val="800000"/>
                </a:solidFill>
                <a:latin typeface="黑体" pitchFamily="49" charset="-122"/>
                <a:ea typeface="黑体" pitchFamily="49" charset="-122"/>
              </a:rPr>
              <a:t>9.5.4</a:t>
            </a:r>
            <a:r>
              <a:rPr lang="en-US" altLang="zh-CN" sz="3800" smtClean="0">
                <a:solidFill>
                  <a:schemeClr val="hlink"/>
                </a:solidFill>
                <a:latin typeface="黑体" pitchFamily="49" charset="-122"/>
                <a:ea typeface="黑体" pitchFamily="49" charset="-122"/>
              </a:rPr>
              <a:t> </a:t>
            </a:r>
            <a:r>
              <a:rPr lang="zh-CN" altLang="en-US" sz="3600" smtClean="0">
                <a:solidFill>
                  <a:srgbClr val="800000"/>
                </a:solidFill>
                <a:latin typeface="黑体" pitchFamily="49" charset="-122"/>
                <a:ea typeface="黑体" pitchFamily="49" charset="-122"/>
              </a:rPr>
              <a:t>常用的目标跟踪方法</a:t>
            </a:r>
          </a:p>
        </p:txBody>
      </p:sp>
      <p:sp>
        <p:nvSpPr>
          <p:cNvPr id="110595" name="Rectangle 3"/>
          <p:cNvSpPr>
            <a:spLocks noChangeArrowheads="1"/>
          </p:cNvSpPr>
          <p:nvPr/>
        </p:nvSpPr>
        <p:spPr bwMode="auto">
          <a:xfrm>
            <a:off x="417513" y="1628775"/>
            <a:ext cx="7323137" cy="4211638"/>
          </a:xfrm>
          <a:prstGeom prst="rect">
            <a:avLst/>
          </a:prstGeom>
          <a:noFill/>
          <a:ln w="9525">
            <a:noFill/>
            <a:miter lim="800000"/>
            <a:headEnd/>
            <a:tailEnd/>
          </a:ln>
        </p:spPr>
        <p:txBody>
          <a:bodyPr/>
          <a:lstStyle/>
          <a:p>
            <a:pPr marL="342900" indent="-342900">
              <a:spcBef>
                <a:spcPct val="20000"/>
              </a:spcBef>
              <a:buFontTx/>
              <a:buChar char="•"/>
            </a:pPr>
            <a:r>
              <a:rPr lang="zh-CN" altLang="en-US">
                <a:latin typeface="-윤고딕120" pitchFamily="18" charset="-127"/>
              </a:rPr>
              <a:t>基于模板的跟踪；</a:t>
            </a:r>
          </a:p>
          <a:p>
            <a:pPr marL="342900" indent="-342900">
              <a:spcBef>
                <a:spcPct val="20000"/>
              </a:spcBef>
              <a:buFontTx/>
              <a:buChar char="•"/>
            </a:pPr>
            <a:r>
              <a:rPr lang="zh-CN" altLang="en-US">
                <a:latin typeface="-윤고딕120" pitchFamily="18" charset="-127"/>
              </a:rPr>
              <a:t>基于区域的跟踪；</a:t>
            </a:r>
          </a:p>
          <a:p>
            <a:pPr marL="342900" indent="-342900">
              <a:spcBef>
                <a:spcPct val="20000"/>
              </a:spcBef>
              <a:buFontTx/>
              <a:buChar char="•"/>
            </a:pPr>
            <a:r>
              <a:rPr lang="zh-CN" altLang="en-US">
                <a:latin typeface="-윤고딕120" pitchFamily="18" charset="-127"/>
              </a:rPr>
              <a:t>基于轮廓的跟踪；</a:t>
            </a:r>
          </a:p>
          <a:p>
            <a:pPr marL="342900" indent="-342900">
              <a:spcBef>
                <a:spcPct val="20000"/>
              </a:spcBef>
              <a:buFontTx/>
              <a:buChar char="•"/>
            </a:pPr>
            <a:r>
              <a:rPr lang="zh-CN" altLang="en-US">
                <a:latin typeface="-윤고딕120" pitchFamily="18" charset="-127"/>
              </a:rPr>
              <a:t>基于特征匹配的跟踪；</a:t>
            </a:r>
          </a:p>
          <a:p>
            <a:pPr marL="342900" indent="-342900">
              <a:spcBef>
                <a:spcPct val="20000"/>
              </a:spcBef>
              <a:buFontTx/>
              <a:buChar char="•"/>
            </a:pPr>
            <a:r>
              <a:rPr lang="zh-CN" altLang="en-US">
                <a:latin typeface="-윤고딕120" pitchFamily="18" charset="-127"/>
              </a:rPr>
              <a:t>基于运动特性的跟踪。</a:t>
            </a:r>
          </a:p>
          <a:p>
            <a:pPr marL="342900" indent="-342900">
              <a:spcBef>
                <a:spcPct val="20000"/>
              </a:spcBef>
              <a:buFontTx/>
              <a:buChar char="•"/>
            </a:pPr>
            <a:endParaRPr lang="en-US" altLang="zh-CN">
              <a:latin typeface="-윤고딕120" pitchFamily="18" charset="-127"/>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ext Box 6"/>
          <p:cNvSpPr txBox="1">
            <a:spLocks noChangeArrowheads="1"/>
          </p:cNvSpPr>
          <p:nvPr/>
        </p:nvSpPr>
        <p:spPr bwMode="auto">
          <a:xfrm>
            <a:off x="1116013" y="836613"/>
            <a:ext cx="7402512" cy="579437"/>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200"/>
              <a:t>多种典型目标的跟踪实验</a:t>
            </a:r>
          </a:p>
        </p:txBody>
      </p:sp>
      <p:sp>
        <p:nvSpPr>
          <p:cNvPr id="111619" name="Text Box 7"/>
          <p:cNvSpPr txBox="1">
            <a:spLocks noChangeArrowheads="1"/>
          </p:cNvSpPr>
          <p:nvPr/>
        </p:nvSpPr>
        <p:spPr bwMode="auto">
          <a:xfrm>
            <a:off x="936625" y="1641475"/>
            <a:ext cx="5684838" cy="3084513"/>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en-US" altLang="zh-CN">
                <a:latin typeface="仿宋_GB2312" pitchFamily="49" charset="-122"/>
                <a:ea typeface="仿宋_GB2312" pitchFamily="49" charset="-122"/>
              </a:rPr>
              <a:t>1-</a:t>
            </a:r>
            <a:r>
              <a:rPr lang="en-US" altLang="zh-CN">
                <a:latin typeface="仿宋_GB2312" pitchFamily="49" charset="-122"/>
                <a:ea typeface="仿宋_GB2312" pitchFamily="49" charset="-122"/>
                <a:hlinkClick r:id="rId2" action="ppaction://hlinkfile"/>
              </a:rPr>
              <a:t>TargetTracking.wmv</a:t>
            </a:r>
            <a:endParaRPr lang="en-US" altLang="zh-CN">
              <a:latin typeface="仿宋_GB2312" pitchFamily="49" charset="-122"/>
              <a:ea typeface="仿宋_GB2312" pitchFamily="49" charset="-122"/>
            </a:endParaRPr>
          </a:p>
          <a:p>
            <a:pPr marL="342900" indent="-342900" latinLnBrk="0">
              <a:spcBef>
                <a:spcPct val="50000"/>
              </a:spcBef>
              <a:buClr>
                <a:srgbClr val="CCFF33"/>
              </a:buClr>
              <a:buSzPct val="70000"/>
              <a:buFont typeface="Wingdings" pitchFamily="2" charset="2"/>
              <a:buNone/>
            </a:pPr>
            <a:r>
              <a:rPr lang="en-US" altLang="zh-CN">
                <a:latin typeface="仿宋_GB2312" pitchFamily="49" charset="-122"/>
                <a:ea typeface="仿宋_GB2312" pitchFamily="49" charset="-122"/>
              </a:rPr>
              <a:t>2-</a:t>
            </a:r>
            <a:r>
              <a:rPr lang="en-US" altLang="zh-CN">
                <a:latin typeface="仿宋_GB2312" pitchFamily="49" charset="-122"/>
                <a:ea typeface="仿宋_GB2312" pitchFamily="49" charset="-122"/>
                <a:hlinkClick r:id="rId3" action="ppaction://hlinkfile"/>
              </a:rPr>
              <a:t>NightTracking.wmv</a:t>
            </a:r>
            <a:endParaRPr lang="en-US" altLang="zh-CN">
              <a:latin typeface="仿宋_GB2312" pitchFamily="49" charset="-122"/>
              <a:ea typeface="仿宋_GB2312" pitchFamily="49" charset="-122"/>
            </a:endParaRPr>
          </a:p>
          <a:p>
            <a:pPr marL="342900" indent="-342900" latinLnBrk="0">
              <a:spcBef>
                <a:spcPct val="50000"/>
              </a:spcBef>
              <a:buClr>
                <a:srgbClr val="CCFF33"/>
              </a:buClr>
              <a:buSzPct val="70000"/>
              <a:buFont typeface="Wingdings" pitchFamily="2" charset="2"/>
              <a:buNone/>
            </a:pPr>
            <a:r>
              <a:rPr lang="en-US" altLang="zh-CN">
                <a:latin typeface="仿宋_GB2312" pitchFamily="49" charset="-122"/>
                <a:ea typeface="仿宋_GB2312" pitchFamily="49" charset="-122"/>
              </a:rPr>
              <a:t>3-</a:t>
            </a:r>
            <a:r>
              <a:rPr lang="en-US" altLang="zh-CN">
                <a:latin typeface="仿宋_GB2312" pitchFamily="49" charset="-122"/>
                <a:ea typeface="仿宋_GB2312" pitchFamily="49" charset="-122"/>
                <a:hlinkClick r:id="rId4" action="ppaction://hlinkfile"/>
              </a:rPr>
              <a:t>dudekface1.mpg</a:t>
            </a:r>
            <a:endParaRPr lang="en-US" altLang="zh-CN">
              <a:latin typeface="仿宋_GB2312" pitchFamily="49" charset="-122"/>
              <a:ea typeface="仿宋_GB2312" pitchFamily="49" charset="-122"/>
            </a:endParaRPr>
          </a:p>
          <a:p>
            <a:pPr marL="342900" indent="-342900" latinLnBrk="0">
              <a:spcBef>
                <a:spcPct val="50000"/>
              </a:spcBef>
              <a:buClr>
                <a:srgbClr val="CCFF33"/>
              </a:buClr>
              <a:buSzPct val="70000"/>
              <a:buFont typeface="Wingdings" pitchFamily="2" charset="2"/>
              <a:buNone/>
            </a:pPr>
            <a:r>
              <a:rPr lang="en-US" altLang="zh-CN">
                <a:latin typeface="仿宋_GB2312" pitchFamily="49" charset="-122"/>
                <a:ea typeface="仿宋_GB2312" pitchFamily="49" charset="-122"/>
              </a:rPr>
              <a:t>4-</a:t>
            </a:r>
            <a:r>
              <a:rPr lang="en-US" altLang="zh-CN">
                <a:latin typeface="仿宋_GB2312" pitchFamily="49" charset="-122"/>
                <a:ea typeface="仿宋_GB2312" pitchFamily="49" charset="-122"/>
                <a:hlinkClick r:id="rId5" action="ppaction://hlinkfile"/>
              </a:rPr>
              <a:t>track2.mpeg</a:t>
            </a:r>
            <a:endParaRPr lang="en-US" altLang="zh-CN">
              <a:latin typeface="仿宋_GB2312" pitchFamily="49" charset="-122"/>
              <a:ea typeface="仿宋_GB2312" pitchFamily="49" charset="-122"/>
            </a:endParaRPr>
          </a:p>
          <a:p>
            <a:pPr marL="342900" indent="-342900" latinLnBrk="0">
              <a:spcBef>
                <a:spcPct val="50000"/>
              </a:spcBef>
              <a:buClr>
                <a:srgbClr val="CCFF33"/>
              </a:buClr>
              <a:buSzPct val="70000"/>
              <a:buFont typeface="Wingdings" pitchFamily="2" charset="2"/>
              <a:buChar char="n"/>
            </a:pPr>
            <a:endParaRPr lang="en-US" altLang="zh-CN" b="1">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228600" y="654050"/>
            <a:ext cx="8763000" cy="641350"/>
          </a:xfrm>
        </p:spPr>
        <p:txBody>
          <a:bodyPr anchor="b">
            <a:spAutoFit/>
          </a:bodyPr>
          <a:lstStyle/>
          <a:p>
            <a:pPr eaLnBrk="1" hangingPunct="1">
              <a:defRPr/>
            </a:pPr>
            <a:r>
              <a:rPr lang="en-US" altLang="zh-CN" sz="3600" smtClean="0">
                <a:solidFill>
                  <a:srgbClr val="800000"/>
                </a:solidFill>
                <a:latin typeface="黑体" pitchFamily="49" charset="-122"/>
                <a:ea typeface="黑体" pitchFamily="49" charset="-122"/>
              </a:rPr>
              <a:t>9.5.5 </a:t>
            </a:r>
            <a:r>
              <a:rPr lang="zh-CN" altLang="en-US" sz="3600" smtClean="0">
                <a:solidFill>
                  <a:srgbClr val="800000"/>
                </a:solidFill>
                <a:latin typeface="黑体" pitchFamily="49" charset="-122"/>
                <a:ea typeface="黑体" pitchFamily="49" charset="-122"/>
              </a:rPr>
              <a:t>工程中常用的目标跟踪方法</a:t>
            </a:r>
          </a:p>
        </p:txBody>
      </p:sp>
      <p:sp>
        <p:nvSpPr>
          <p:cNvPr id="112643" name="Rectangle 3"/>
          <p:cNvSpPr>
            <a:spLocks noGrp="1" noChangeArrowheads="1"/>
          </p:cNvSpPr>
          <p:nvPr>
            <p:ph type="body" idx="4294967295"/>
          </p:nvPr>
        </p:nvSpPr>
        <p:spPr>
          <a:xfrm>
            <a:off x="468313" y="1557338"/>
            <a:ext cx="7920037" cy="3683000"/>
          </a:xfrm>
        </p:spPr>
        <p:txBody>
          <a:bodyPr/>
          <a:lstStyle/>
          <a:p>
            <a:pPr eaLnBrk="1" hangingPunct="1">
              <a:buSzPct val="60000"/>
              <a:buFontTx/>
              <a:buBlip>
                <a:blip r:embed="rId2"/>
              </a:buBlip>
            </a:pPr>
            <a:r>
              <a:rPr lang="zh-CN" altLang="en-US" sz="2800" smtClean="0">
                <a:latin typeface="黑体" pitchFamily="49" charset="-122"/>
                <a:ea typeface="黑体" pitchFamily="49" charset="-122"/>
              </a:rPr>
              <a:t>波门跟踪</a:t>
            </a:r>
          </a:p>
          <a:p>
            <a:pPr eaLnBrk="1" hangingPunct="1">
              <a:buSzPct val="60000"/>
              <a:buFontTx/>
              <a:buBlip>
                <a:blip r:embed="rId2"/>
              </a:buBlip>
            </a:pPr>
            <a:r>
              <a:rPr lang="zh-CN" altLang="en-US" sz="2800" smtClean="0">
                <a:latin typeface="黑体" pitchFamily="49" charset="-122"/>
                <a:ea typeface="黑体" pitchFamily="49" charset="-122"/>
              </a:rPr>
              <a:t>形心跟踪</a:t>
            </a:r>
          </a:p>
          <a:p>
            <a:pPr eaLnBrk="1" hangingPunct="1">
              <a:buSzPct val="60000"/>
              <a:buFontTx/>
              <a:buBlip>
                <a:blip r:embed="rId2"/>
              </a:buBlip>
            </a:pPr>
            <a:r>
              <a:rPr lang="zh-CN" altLang="en-US" sz="2800" smtClean="0">
                <a:latin typeface="黑体" pitchFamily="49" charset="-122"/>
                <a:ea typeface="黑体" pitchFamily="49" charset="-122"/>
              </a:rPr>
              <a:t>边缘跟踪</a:t>
            </a:r>
          </a:p>
          <a:p>
            <a:pPr eaLnBrk="1" hangingPunct="1">
              <a:buSzPct val="60000"/>
              <a:buFontTx/>
              <a:buBlip>
                <a:blip r:embed="rId2"/>
              </a:buBlip>
            </a:pPr>
            <a:r>
              <a:rPr lang="zh-CN" altLang="en-US" sz="2800" smtClean="0">
                <a:latin typeface="黑体" pitchFamily="49" charset="-122"/>
                <a:ea typeface="黑体" pitchFamily="49" charset="-122"/>
              </a:rPr>
              <a:t>相关模板跟踪</a:t>
            </a:r>
          </a:p>
          <a:p>
            <a:pPr eaLnBrk="1" hangingPunct="1">
              <a:buSzPct val="60000"/>
              <a:buFontTx/>
              <a:buBlip>
                <a:blip r:embed="rId2"/>
              </a:buBlip>
            </a:pPr>
            <a:r>
              <a:rPr lang="zh-CN" altLang="en-US" sz="2800" smtClean="0">
                <a:latin typeface="黑体" pitchFamily="49" charset="-122"/>
                <a:ea typeface="黑体" pitchFamily="49" charset="-122"/>
              </a:rPr>
              <a:t>轨迹预测和记忆跟踪算法</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4"/>
          <p:cNvPicPr>
            <a:picLocks noChangeAspect="1" noChangeArrowheads="1"/>
          </p:cNvPicPr>
          <p:nvPr/>
        </p:nvPicPr>
        <p:blipFill>
          <a:blip r:embed="rId2" cstate="print"/>
          <a:srcRect/>
          <a:stretch>
            <a:fillRect/>
          </a:stretch>
        </p:blipFill>
        <p:spPr bwMode="auto">
          <a:xfrm>
            <a:off x="1090613" y="1473200"/>
            <a:ext cx="2967037" cy="2119313"/>
          </a:xfrm>
          <a:prstGeom prst="rect">
            <a:avLst/>
          </a:prstGeom>
          <a:noFill/>
          <a:ln w="9525">
            <a:noFill/>
            <a:miter lim="800000"/>
            <a:headEnd/>
            <a:tailEnd/>
          </a:ln>
        </p:spPr>
      </p:pic>
      <p:pic>
        <p:nvPicPr>
          <p:cNvPr id="113667" name="Picture 5"/>
          <p:cNvPicPr>
            <a:picLocks noChangeAspect="1" noChangeArrowheads="1"/>
          </p:cNvPicPr>
          <p:nvPr/>
        </p:nvPicPr>
        <p:blipFill>
          <a:blip r:embed="rId3" cstate="print"/>
          <a:srcRect/>
          <a:stretch>
            <a:fillRect/>
          </a:stretch>
        </p:blipFill>
        <p:spPr bwMode="auto">
          <a:xfrm>
            <a:off x="4899025" y="1471613"/>
            <a:ext cx="2943225" cy="2112962"/>
          </a:xfrm>
          <a:prstGeom prst="rect">
            <a:avLst/>
          </a:prstGeom>
          <a:noFill/>
          <a:ln w="9525">
            <a:noFill/>
            <a:miter lim="800000"/>
            <a:headEnd/>
            <a:tailEnd/>
          </a:ln>
        </p:spPr>
      </p:pic>
      <p:pic>
        <p:nvPicPr>
          <p:cNvPr id="113668" name="Picture 6"/>
          <p:cNvPicPr>
            <a:picLocks noChangeAspect="1" noChangeArrowheads="1"/>
          </p:cNvPicPr>
          <p:nvPr/>
        </p:nvPicPr>
        <p:blipFill>
          <a:blip r:embed="rId4" cstate="print"/>
          <a:srcRect/>
          <a:stretch>
            <a:fillRect/>
          </a:stretch>
        </p:blipFill>
        <p:spPr bwMode="auto">
          <a:xfrm>
            <a:off x="1071563" y="3989388"/>
            <a:ext cx="3001962" cy="2151062"/>
          </a:xfrm>
          <a:prstGeom prst="rect">
            <a:avLst/>
          </a:prstGeom>
          <a:noFill/>
          <a:ln w="9525">
            <a:noFill/>
            <a:miter lim="800000"/>
            <a:headEnd/>
            <a:tailEnd/>
          </a:ln>
        </p:spPr>
      </p:pic>
      <p:pic>
        <p:nvPicPr>
          <p:cNvPr id="113669" name="Picture 7"/>
          <p:cNvPicPr>
            <a:picLocks noChangeAspect="1" noChangeArrowheads="1"/>
          </p:cNvPicPr>
          <p:nvPr/>
        </p:nvPicPr>
        <p:blipFill>
          <a:blip r:embed="rId5" cstate="print"/>
          <a:srcRect/>
          <a:stretch>
            <a:fillRect/>
          </a:stretch>
        </p:blipFill>
        <p:spPr bwMode="auto">
          <a:xfrm>
            <a:off x="4927600" y="3968750"/>
            <a:ext cx="2984500" cy="2127250"/>
          </a:xfrm>
          <a:prstGeom prst="rect">
            <a:avLst/>
          </a:prstGeom>
          <a:noFill/>
          <a:ln w="9525">
            <a:noFill/>
            <a:miter lim="800000"/>
            <a:headEnd/>
            <a:tailEnd/>
          </a:ln>
        </p:spPr>
      </p:pic>
      <p:sp>
        <p:nvSpPr>
          <p:cNvPr id="113670" name="Text Box 8"/>
          <p:cNvSpPr txBox="1">
            <a:spLocks noChangeArrowheads="1"/>
          </p:cNvSpPr>
          <p:nvPr/>
        </p:nvSpPr>
        <p:spPr bwMode="auto">
          <a:xfrm>
            <a:off x="1763713" y="692150"/>
            <a:ext cx="6092825" cy="641350"/>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zh-CN" altLang="en-US" sz="3600">
                <a:solidFill>
                  <a:schemeClr val="tx2"/>
                </a:solidFill>
                <a:latin typeface="Arial" pitchFamily="34" charset="0"/>
              </a:rPr>
              <a:t>自适应跟踪波门的跟踪效果</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23850" y="0"/>
            <a:ext cx="5716588" cy="574675"/>
          </a:xfrm>
        </p:spPr>
        <p:txBody>
          <a:bodyPr/>
          <a:lstStyle/>
          <a:p>
            <a:pPr eaLnBrk="1" hangingPunct="1">
              <a:defRPr/>
            </a:pPr>
            <a:r>
              <a:rPr lang="en-US" altLang="zh-CN" sz="3600" smtClean="0">
                <a:solidFill>
                  <a:schemeClr val="tx1"/>
                </a:solidFill>
                <a:ea typeface="黑体" pitchFamily="49" charset="-122"/>
              </a:rPr>
              <a:t>   </a:t>
            </a:r>
            <a:r>
              <a:rPr lang="zh-CN" altLang="en-US" sz="3600" smtClean="0">
                <a:solidFill>
                  <a:schemeClr val="tx1"/>
                </a:solidFill>
                <a:ea typeface="黑体" pitchFamily="49" charset="-122"/>
              </a:rPr>
              <a:t>多目标跟踪的实验结果</a:t>
            </a:r>
          </a:p>
        </p:txBody>
      </p:sp>
      <p:sp>
        <p:nvSpPr>
          <p:cNvPr id="116739" name="Rectangle 3"/>
          <p:cNvSpPr>
            <a:spLocks noGrp="1" noChangeArrowheads="1"/>
          </p:cNvSpPr>
          <p:nvPr>
            <p:ph type="body" idx="1"/>
          </p:nvPr>
        </p:nvSpPr>
        <p:spPr>
          <a:xfrm>
            <a:off x="5724525" y="981075"/>
            <a:ext cx="3249613" cy="5543550"/>
          </a:xfrm>
        </p:spPr>
        <p:txBody>
          <a:bodyPr/>
          <a:lstStyle/>
          <a:p>
            <a:pPr eaLnBrk="1" hangingPunct="1">
              <a:buSzPct val="40000"/>
              <a:buFontTx/>
              <a:buBlip>
                <a:blip r:embed="rId2"/>
              </a:buBlip>
            </a:pPr>
            <a:r>
              <a:rPr lang="zh-CN" altLang="en-US" sz="2000" smtClean="0">
                <a:latin typeface="黑体" pitchFamily="49" charset="-122"/>
                <a:ea typeface="黑体" pitchFamily="49" charset="-122"/>
              </a:rPr>
              <a:t>目标 </a:t>
            </a:r>
            <a:r>
              <a:rPr lang="en-US" altLang="zh-CN" sz="2000" smtClean="0">
                <a:latin typeface="黑体" pitchFamily="49" charset="-122"/>
                <a:ea typeface="黑体" pitchFamily="49" charset="-122"/>
              </a:rPr>
              <a:t>1 </a:t>
            </a:r>
            <a:r>
              <a:rPr lang="zh-CN" altLang="en-US" sz="2000" smtClean="0">
                <a:latin typeface="黑体" pitchFamily="49" charset="-122"/>
                <a:ea typeface="黑体" pitchFamily="49" charset="-122"/>
              </a:rPr>
              <a:t>和 </a:t>
            </a:r>
            <a:r>
              <a:rPr lang="en-US" altLang="zh-CN" sz="2000" smtClean="0">
                <a:latin typeface="黑体" pitchFamily="49" charset="-122"/>
                <a:ea typeface="黑体" pitchFamily="49" charset="-122"/>
              </a:rPr>
              <a:t>3 </a:t>
            </a:r>
            <a:r>
              <a:rPr lang="zh-CN" altLang="en-US" sz="2000" smtClean="0">
                <a:latin typeface="黑体" pitchFamily="49" charset="-122"/>
                <a:ea typeface="黑体" pitchFamily="49" charset="-122"/>
              </a:rPr>
              <a:t>在第三列所示的图像中发生合并，并将它们作为一个整体跟踪。 </a:t>
            </a:r>
          </a:p>
          <a:p>
            <a:pPr eaLnBrk="1" hangingPunct="1">
              <a:buSzPct val="40000"/>
              <a:buFontTx/>
              <a:buBlip>
                <a:blip r:embed="rId2"/>
              </a:buBlip>
            </a:pPr>
            <a:r>
              <a:rPr lang="zh-CN" altLang="en-US" sz="2000" smtClean="0">
                <a:latin typeface="黑体" pitchFamily="49" charset="-122"/>
                <a:ea typeface="黑体" pitchFamily="49" charset="-122"/>
              </a:rPr>
              <a:t>目标 </a:t>
            </a:r>
            <a:r>
              <a:rPr lang="en-US" altLang="zh-CN" sz="2000" smtClean="0">
                <a:latin typeface="黑体" pitchFamily="49" charset="-122"/>
                <a:ea typeface="黑体" pitchFamily="49" charset="-122"/>
              </a:rPr>
              <a:t>1 </a:t>
            </a:r>
            <a:r>
              <a:rPr lang="zh-CN" altLang="en-US" sz="2000" smtClean="0">
                <a:latin typeface="黑体" pitchFamily="49" charset="-122"/>
                <a:ea typeface="黑体" pitchFamily="49" charset="-122"/>
              </a:rPr>
              <a:t>和 </a:t>
            </a:r>
            <a:r>
              <a:rPr lang="en-US" altLang="zh-CN" sz="2000" smtClean="0">
                <a:latin typeface="黑体" pitchFamily="49" charset="-122"/>
                <a:ea typeface="黑体" pitchFamily="49" charset="-122"/>
              </a:rPr>
              <a:t>3</a:t>
            </a:r>
            <a:r>
              <a:rPr lang="zh-CN" altLang="en-US" sz="2000" smtClean="0">
                <a:latin typeface="黑体" pitchFamily="49" charset="-122"/>
                <a:ea typeface="黑体" pitchFamily="49" charset="-122"/>
              </a:rPr>
              <a:t>在第四列发生了分裂 。</a:t>
            </a:r>
          </a:p>
          <a:p>
            <a:pPr eaLnBrk="1" hangingPunct="1">
              <a:buSzPct val="40000"/>
              <a:buFontTx/>
              <a:buBlip>
                <a:blip r:embed="rId2"/>
              </a:buBlip>
            </a:pPr>
            <a:r>
              <a:rPr lang="zh-CN" altLang="en-US" sz="2000" smtClean="0">
                <a:latin typeface="黑体" pitchFamily="49" charset="-122"/>
                <a:ea typeface="黑体" pitchFamily="49" charset="-122"/>
              </a:rPr>
              <a:t>第五列目标 </a:t>
            </a:r>
            <a:r>
              <a:rPr lang="en-US" altLang="zh-CN" sz="2000" smtClean="0">
                <a:latin typeface="黑体" pitchFamily="49" charset="-122"/>
                <a:ea typeface="黑体" pitchFamily="49" charset="-122"/>
              </a:rPr>
              <a:t>1 </a:t>
            </a:r>
            <a:r>
              <a:rPr lang="zh-CN" altLang="en-US" sz="2000" smtClean="0">
                <a:latin typeface="黑体" pitchFamily="49" charset="-122"/>
                <a:ea typeface="黑体" pitchFamily="49" charset="-122"/>
              </a:rPr>
              <a:t>和目标 </a:t>
            </a:r>
            <a:r>
              <a:rPr lang="en-US" altLang="zh-CN" sz="2000" smtClean="0">
                <a:latin typeface="黑体" pitchFamily="49" charset="-122"/>
                <a:ea typeface="黑体" pitchFamily="49" charset="-122"/>
              </a:rPr>
              <a:t>2 </a:t>
            </a:r>
            <a:r>
              <a:rPr lang="zh-CN" altLang="en-US" sz="2000" smtClean="0">
                <a:latin typeface="黑体" pitchFamily="49" charset="-122"/>
                <a:ea typeface="黑体" pitchFamily="49" charset="-122"/>
              </a:rPr>
              <a:t>由于具有共同的运动趋势而合并。 </a:t>
            </a:r>
          </a:p>
          <a:p>
            <a:pPr eaLnBrk="1" hangingPunct="1">
              <a:buSzPct val="40000"/>
              <a:buFontTx/>
              <a:buBlip>
                <a:blip r:embed="rId2"/>
              </a:buBlip>
            </a:pPr>
            <a:r>
              <a:rPr lang="zh-CN" altLang="en-US" sz="2000" smtClean="0">
                <a:latin typeface="黑体" pitchFamily="49" charset="-122"/>
                <a:ea typeface="黑体" pitchFamily="49" charset="-122"/>
              </a:rPr>
              <a:t>第六列则是经过时间 </a:t>
            </a:r>
            <a:r>
              <a:rPr lang="en-US" altLang="zh-CN" sz="2000" smtClean="0">
                <a:latin typeface="黑体" pitchFamily="49" charset="-122"/>
                <a:ea typeface="黑体" pitchFamily="49" charset="-122"/>
              </a:rPr>
              <a:t>T </a:t>
            </a:r>
            <a:r>
              <a:rPr lang="zh-CN" altLang="en-US" sz="2000" smtClean="0">
                <a:latin typeface="黑体" pitchFamily="49" charset="-122"/>
                <a:ea typeface="黑体" pitchFamily="49" charset="-122"/>
              </a:rPr>
              <a:t>后，仍保持合并状态的两个目标被最终合并，变为一个新的目标，保持整体跟踪。</a:t>
            </a:r>
          </a:p>
          <a:p>
            <a:pPr eaLnBrk="1" hangingPunct="1">
              <a:buSzPct val="40000"/>
              <a:buFontTx/>
              <a:buBlip>
                <a:blip r:embed="rId2"/>
              </a:buBlip>
            </a:pPr>
            <a:r>
              <a:rPr lang="zh-CN" altLang="en-US" sz="2000" smtClean="0">
                <a:latin typeface="黑体" pitchFamily="49" charset="-122"/>
                <a:ea typeface="黑体" pitchFamily="49" charset="-122"/>
              </a:rPr>
              <a:t>目标 </a:t>
            </a:r>
            <a:r>
              <a:rPr lang="en-US" altLang="zh-CN" sz="2000" smtClean="0">
                <a:latin typeface="黑体" pitchFamily="49" charset="-122"/>
                <a:ea typeface="黑体" pitchFamily="49" charset="-122"/>
              </a:rPr>
              <a:t>4 </a:t>
            </a:r>
            <a:r>
              <a:rPr lang="zh-CN" altLang="en-US" sz="2000" smtClean="0">
                <a:latin typeface="黑体" pitchFamily="49" charset="-122"/>
                <a:ea typeface="黑体" pitchFamily="49" charset="-122"/>
              </a:rPr>
              <a:t>则由于走出场景而消失。 </a:t>
            </a:r>
          </a:p>
        </p:txBody>
      </p:sp>
      <p:pic>
        <p:nvPicPr>
          <p:cNvPr id="116740" name="Picture 4"/>
          <p:cNvPicPr>
            <a:picLocks noChangeAspect="1" noChangeArrowheads="1"/>
          </p:cNvPicPr>
          <p:nvPr/>
        </p:nvPicPr>
        <p:blipFill>
          <a:blip r:embed="rId3" cstate="print"/>
          <a:srcRect/>
          <a:stretch>
            <a:fillRect/>
          </a:stretch>
        </p:blipFill>
        <p:spPr bwMode="auto">
          <a:xfrm>
            <a:off x="323850" y="836613"/>
            <a:ext cx="5270500" cy="1466850"/>
          </a:xfrm>
          <a:prstGeom prst="rect">
            <a:avLst/>
          </a:prstGeom>
          <a:noFill/>
          <a:ln w="9525">
            <a:noFill/>
            <a:miter lim="800000"/>
            <a:headEnd/>
            <a:tailEnd/>
          </a:ln>
        </p:spPr>
      </p:pic>
      <p:pic>
        <p:nvPicPr>
          <p:cNvPr id="116741" name="Picture 5"/>
          <p:cNvPicPr>
            <a:picLocks noChangeAspect="1" noChangeArrowheads="1"/>
          </p:cNvPicPr>
          <p:nvPr/>
        </p:nvPicPr>
        <p:blipFill>
          <a:blip r:embed="rId4" cstate="print"/>
          <a:srcRect/>
          <a:stretch>
            <a:fillRect/>
          </a:stretch>
        </p:blipFill>
        <p:spPr bwMode="auto">
          <a:xfrm>
            <a:off x="323850" y="2276475"/>
            <a:ext cx="5270500" cy="1460500"/>
          </a:xfrm>
          <a:prstGeom prst="rect">
            <a:avLst/>
          </a:prstGeom>
          <a:noFill/>
          <a:ln w="9525">
            <a:noFill/>
            <a:miter lim="800000"/>
            <a:headEnd/>
            <a:tailEnd/>
          </a:ln>
        </p:spPr>
      </p:pic>
      <p:pic>
        <p:nvPicPr>
          <p:cNvPr id="116742" name="Picture 6"/>
          <p:cNvPicPr>
            <a:picLocks noChangeAspect="1" noChangeArrowheads="1"/>
          </p:cNvPicPr>
          <p:nvPr/>
        </p:nvPicPr>
        <p:blipFill>
          <a:blip r:embed="rId5" cstate="print"/>
          <a:srcRect/>
          <a:stretch>
            <a:fillRect/>
          </a:stretch>
        </p:blipFill>
        <p:spPr bwMode="auto">
          <a:xfrm>
            <a:off x="323850" y="3717925"/>
            <a:ext cx="5270500" cy="1428750"/>
          </a:xfrm>
          <a:prstGeom prst="rect">
            <a:avLst/>
          </a:prstGeom>
          <a:noFill/>
          <a:ln w="9525">
            <a:noFill/>
            <a:miter lim="800000"/>
            <a:headEnd/>
            <a:tailEnd/>
          </a:ln>
        </p:spPr>
      </p:pic>
      <p:pic>
        <p:nvPicPr>
          <p:cNvPr id="116743" name="Picture 7"/>
          <p:cNvPicPr>
            <a:picLocks noChangeAspect="1" noChangeArrowheads="1"/>
          </p:cNvPicPr>
          <p:nvPr/>
        </p:nvPicPr>
        <p:blipFill>
          <a:blip r:embed="rId6" cstate="print"/>
          <a:srcRect/>
          <a:stretch>
            <a:fillRect/>
          </a:stretch>
        </p:blipFill>
        <p:spPr bwMode="auto">
          <a:xfrm>
            <a:off x="323850" y="5219700"/>
            <a:ext cx="5270500" cy="1422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323850" y="549275"/>
            <a:ext cx="8637588" cy="579438"/>
          </a:xfrm>
        </p:spPr>
        <p:txBody>
          <a:bodyPr/>
          <a:lstStyle/>
          <a:p>
            <a:pPr eaLnBrk="1" hangingPunct="1">
              <a:defRPr/>
            </a:pPr>
            <a:r>
              <a:rPr lang="en-US" altLang="zh-CN" sz="3200" smtClean="0">
                <a:solidFill>
                  <a:schemeClr val="tx1"/>
                </a:solidFill>
                <a:ea typeface="黑体" pitchFamily="49" charset="-122"/>
              </a:rPr>
              <a:t>   </a:t>
            </a:r>
            <a:r>
              <a:rPr lang="zh-CN" altLang="en-US" sz="3200" smtClean="0">
                <a:solidFill>
                  <a:schemeClr val="tx1"/>
                </a:solidFill>
                <a:ea typeface="黑体" pitchFamily="49" charset="-122"/>
              </a:rPr>
              <a:t>利用颜色特征提取来克服遮挡的实验</a:t>
            </a:r>
          </a:p>
        </p:txBody>
      </p:sp>
      <p:sp>
        <p:nvSpPr>
          <p:cNvPr id="120835" name="Rectangle 3"/>
          <p:cNvSpPr>
            <a:spLocks noGrp="1" noChangeArrowheads="1"/>
          </p:cNvSpPr>
          <p:nvPr>
            <p:ph type="body" idx="1"/>
          </p:nvPr>
        </p:nvSpPr>
        <p:spPr>
          <a:xfrm>
            <a:off x="179388" y="3429000"/>
            <a:ext cx="8713787" cy="3054350"/>
          </a:xfrm>
        </p:spPr>
        <p:txBody>
          <a:bodyPr/>
          <a:lstStyle/>
          <a:p>
            <a:pPr algn="ctr" eaLnBrk="1" hangingPunct="1">
              <a:lnSpc>
                <a:spcPct val="80000"/>
              </a:lnSpc>
              <a:buFontTx/>
              <a:buNone/>
            </a:pPr>
            <a:r>
              <a:rPr lang="zh-CN" altLang="en-US" sz="1700" smtClean="0">
                <a:latin typeface="黑体" pitchFamily="49" charset="-122"/>
                <a:ea typeface="黑体" pitchFamily="49" charset="-122"/>
              </a:rPr>
              <a:t>基于特征匹配的传统跟踪方法的跟踪结果</a:t>
            </a:r>
          </a:p>
          <a:p>
            <a:pPr eaLnBrk="1" hangingPunct="1">
              <a:buFontTx/>
              <a:buNone/>
            </a:pPr>
            <a:r>
              <a:rPr lang="zh-CN" altLang="en-US" smtClean="0">
                <a:solidFill>
                  <a:srgbClr val="D60093"/>
                </a:solidFill>
                <a:latin typeface="黑体" pitchFamily="49" charset="-122"/>
                <a:ea typeface="黑体" pitchFamily="49" charset="-122"/>
              </a:rPr>
              <a:t>缺点：</a:t>
            </a:r>
          </a:p>
          <a:p>
            <a:pPr eaLnBrk="1" hangingPunct="1">
              <a:buFontTx/>
              <a:buNone/>
            </a:pPr>
            <a:r>
              <a:rPr lang="en-US" altLang="zh-CN" sz="2400" smtClean="0">
                <a:latin typeface="黑体" pitchFamily="49" charset="-122"/>
                <a:ea typeface="黑体" pitchFamily="49" charset="-122"/>
              </a:rPr>
              <a:t>(1)</a:t>
            </a:r>
            <a:r>
              <a:rPr lang="zh-CN" altLang="en-US" sz="2400" smtClean="0">
                <a:latin typeface="黑体" pitchFamily="49" charset="-122"/>
                <a:ea typeface="黑体" pitchFamily="49" charset="-122"/>
              </a:rPr>
              <a:t>目标发生遮挡时，基于特征的方法只能将两个目标看作一个整体来保持跟踪，在遮挡结束时再采用模板匹配等方法，重新恢复目标在遮挡前的标记。</a:t>
            </a:r>
          </a:p>
          <a:p>
            <a:pPr eaLnBrk="1" hangingPunct="1">
              <a:buFontTx/>
              <a:buNone/>
            </a:pPr>
            <a:r>
              <a:rPr lang="en-US" altLang="zh-CN" sz="2400" smtClean="0">
                <a:latin typeface="黑体" pitchFamily="49" charset="-122"/>
                <a:ea typeface="黑体" pitchFamily="49" charset="-122"/>
              </a:rPr>
              <a:t>(2)</a:t>
            </a:r>
            <a:r>
              <a:rPr lang="zh-CN" altLang="en-US" sz="2400" smtClean="0">
                <a:latin typeface="黑体" pitchFamily="49" charset="-122"/>
                <a:ea typeface="黑体" pitchFamily="49" charset="-122"/>
              </a:rPr>
              <a:t>无法确认两个目标在遮挡时的具体情况。同时如果目标合并的时间过长，目标特征与合并前相比较发生显著变化，则可能无法正确的恢复目标在遮挡前的标记。</a:t>
            </a:r>
          </a:p>
        </p:txBody>
      </p:sp>
      <p:pic>
        <p:nvPicPr>
          <p:cNvPr id="120836" name="Picture 4"/>
          <p:cNvPicPr>
            <a:picLocks noChangeAspect="1" noChangeArrowheads="1"/>
          </p:cNvPicPr>
          <p:nvPr/>
        </p:nvPicPr>
        <p:blipFill>
          <a:blip r:embed="rId2" cstate="print"/>
          <a:srcRect/>
          <a:stretch>
            <a:fillRect/>
          </a:stretch>
        </p:blipFill>
        <p:spPr bwMode="auto">
          <a:xfrm>
            <a:off x="539750" y="1196975"/>
            <a:ext cx="8064500" cy="2098675"/>
          </a:xfrm>
          <a:prstGeom prst="rect">
            <a:avLst/>
          </a:prstGeom>
          <a:noFill/>
          <a:ln w="9525">
            <a:noFill/>
            <a:miter lim="800000"/>
            <a:headEnd/>
            <a:tailEnd/>
          </a:ln>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body" idx="1"/>
          </p:nvPr>
        </p:nvSpPr>
        <p:spPr>
          <a:xfrm>
            <a:off x="611188" y="2852738"/>
            <a:ext cx="8264525" cy="392112"/>
          </a:xfrm>
        </p:spPr>
        <p:txBody>
          <a:bodyPr/>
          <a:lstStyle/>
          <a:p>
            <a:pPr eaLnBrk="1" hangingPunct="1">
              <a:lnSpc>
                <a:spcPct val="80000"/>
              </a:lnSpc>
              <a:buFontTx/>
              <a:buNone/>
            </a:pPr>
            <a:r>
              <a:rPr lang="en-US" altLang="zh-CN" sz="1700" smtClean="0">
                <a:latin typeface="黑体" pitchFamily="49" charset="-122"/>
                <a:ea typeface="黑体" pitchFamily="49" charset="-122"/>
              </a:rPr>
              <a:t>(a)</a:t>
            </a:r>
            <a:r>
              <a:rPr lang="zh-CN" altLang="en-US" sz="1700" smtClean="0">
                <a:latin typeface="黑体" pitchFamily="49" charset="-122"/>
                <a:ea typeface="黑体" pitchFamily="49" charset="-122"/>
              </a:rPr>
              <a:t>目标发生相互遮挡时的运动区域       </a:t>
            </a:r>
            <a:r>
              <a:rPr lang="en-US" altLang="zh-CN" sz="1700" smtClean="0">
                <a:latin typeface="黑体" pitchFamily="49" charset="-122"/>
                <a:ea typeface="黑体" pitchFamily="49" charset="-122"/>
              </a:rPr>
              <a:t>(b) </a:t>
            </a:r>
            <a:r>
              <a:rPr lang="zh-CN" altLang="en-US" sz="1700" smtClean="0">
                <a:latin typeface="黑体" pitchFamily="49" charset="-122"/>
                <a:ea typeface="黑体" pitchFamily="49" charset="-122"/>
              </a:rPr>
              <a:t>当前区域的主要颜色块</a:t>
            </a:r>
          </a:p>
        </p:txBody>
      </p:sp>
      <p:pic>
        <p:nvPicPr>
          <p:cNvPr id="121859" name="Picture 3"/>
          <p:cNvPicPr>
            <a:picLocks noChangeAspect="1" noChangeArrowheads="1"/>
          </p:cNvPicPr>
          <p:nvPr/>
        </p:nvPicPr>
        <p:blipFill>
          <a:blip r:embed="rId2" cstate="print"/>
          <a:srcRect l="583" t="3009" r="59608"/>
          <a:stretch>
            <a:fillRect/>
          </a:stretch>
        </p:blipFill>
        <p:spPr bwMode="auto">
          <a:xfrm>
            <a:off x="900113" y="620713"/>
            <a:ext cx="3038475" cy="2149475"/>
          </a:xfrm>
          <a:prstGeom prst="rect">
            <a:avLst/>
          </a:prstGeom>
          <a:noFill/>
          <a:ln w="9525">
            <a:noFill/>
            <a:miter lim="800000"/>
            <a:headEnd/>
            <a:tailEnd/>
          </a:ln>
        </p:spPr>
      </p:pic>
      <p:pic>
        <p:nvPicPr>
          <p:cNvPr id="121860" name="Picture 4"/>
          <p:cNvPicPr>
            <a:picLocks noChangeAspect="1" noChangeArrowheads="1"/>
          </p:cNvPicPr>
          <p:nvPr/>
        </p:nvPicPr>
        <p:blipFill>
          <a:blip r:embed="rId3" cstate="print"/>
          <a:srcRect l="436" t="2005" r="59464" b="1433"/>
          <a:stretch>
            <a:fillRect/>
          </a:stretch>
        </p:blipFill>
        <p:spPr bwMode="auto">
          <a:xfrm>
            <a:off x="827088" y="3357563"/>
            <a:ext cx="3060700" cy="2139950"/>
          </a:xfrm>
          <a:prstGeom prst="rect">
            <a:avLst/>
          </a:prstGeom>
          <a:noFill/>
          <a:ln w="9525">
            <a:noFill/>
            <a:miter lim="800000"/>
            <a:headEnd/>
            <a:tailEnd/>
          </a:ln>
        </p:spPr>
      </p:pic>
      <p:sp>
        <p:nvSpPr>
          <p:cNvPr id="121861" name="Rectangle 5"/>
          <p:cNvSpPr>
            <a:spLocks noChangeArrowheads="1"/>
          </p:cNvSpPr>
          <p:nvPr/>
        </p:nvSpPr>
        <p:spPr bwMode="auto">
          <a:xfrm>
            <a:off x="395288" y="5734050"/>
            <a:ext cx="8229600" cy="392113"/>
          </a:xfrm>
          <a:prstGeom prst="rect">
            <a:avLst/>
          </a:prstGeom>
          <a:noFill/>
          <a:ln w="9525">
            <a:noFill/>
            <a:miter lim="800000"/>
            <a:headEnd/>
            <a:tailEnd/>
          </a:ln>
        </p:spPr>
        <p:txBody>
          <a:bodyPr/>
          <a:lstStyle/>
          <a:p>
            <a:pPr marL="342900" indent="-342900">
              <a:lnSpc>
                <a:spcPct val="80000"/>
              </a:lnSpc>
              <a:spcBef>
                <a:spcPct val="20000"/>
              </a:spcBef>
              <a:buFontTx/>
              <a:buChar char="•"/>
            </a:pPr>
            <a:endParaRPr lang="zh-CN" altLang="zh-CN" sz="1900">
              <a:latin typeface="-윤고딕120" pitchFamily="18" charset="-127"/>
              <a:ea typeface="-윤고딕120" pitchFamily="18" charset="-127"/>
            </a:endParaRPr>
          </a:p>
        </p:txBody>
      </p:sp>
      <p:sp>
        <p:nvSpPr>
          <p:cNvPr id="121862" name="Rectangle 6"/>
          <p:cNvSpPr>
            <a:spLocks noChangeArrowheads="1"/>
          </p:cNvSpPr>
          <p:nvPr/>
        </p:nvSpPr>
        <p:spPr bwMode="auto">
          <a:xfrm>
            <a:off x="539750" y="5734050"/>
            <a:ext cx="8229600" cy="823913"/>
          </a:xfrm>
          <a:prstGeom prst="rect">
            <a:avLst/>
          </a:prstGeom>
          <a:noFill/>
          <a:ln w="9525">
            <a:noFill/>
            <a:miter lim="800000"/>
            <a:headEnd/>
            <a:tailEnd/>
          </a:ln>
        </p:spPr>
        <p:txBody>
          <a:bodyPr/>
          <a:lstStyle/>
          <a:p>
            <a:pPr marL="342900" indent="-342900">
              <a:spcBef>
                <a:spcPct val="20000"/>
              </a:spcBef>
            </a:pPr>
            <a:r>
              <a:rPr lang="en-US" altLang="zh-CN" sz="1700"/>
              <a:t>(c) </a:t>
            </a:r>
            <a:r>
              <a:rPr lang="zh-CN" altLang="en-US" sz="1700"/>
              <a:t>目标颜色块的匹配结果            </a:t>
            </a:r>
            <a:r>
              <a:rPr lang="en-US" altLang="zh-CN" sz="1700"/>
              <a:t>(d) </a:t>
            </a:r>
            <a:r>
              <a:rPr lang="zh-CN" altLang="en-US" sz="1700"/>
              <a:t>遮挡时目标的跟踪结果</a:t>
            </a:r>
          </a:p>
          <a:p>
            <a:pPr marL="342900" indent="-342900">
              <a:spcBef>
                <a:spcPct val="20000"/>
              </a:spcBef>
            </a:pPr>
            <a:r>
              <a:rPr lang="zh-CN" altLang="en-US" sz="1700"/>
              <a:t>            应用颜色信息解决目标发生遮挡时的跟踪问题</a:t>
            </a:r>
          </a:p>
        </p:txBody>
      </p:sp>
      <p:pic>
        <p:nvPicPr>
          <p:cNvPr id="121863" name="Picture 7"/>
          <p:cNvPicPr>
            <a:picLocks noChangeAspect="1" noChangeArrowheads="1"/>
          </p:cNvPicPr>
          <p:nvPr/>
        </p:nvPicPr>
        <p:blipFill>
          <a:blip r:embed="rId2" cstate="print"/>
          <a:srcRect l="59485" t="2007" r="728" b="931"/>
          <a:stretch>
            <a:fillRect/>
          </a:stretch>
        </p:blipFill>
        <p:spPr bwMode="auto">
          <a:xfrm>
            <a:off x="4643438" y="620713"/>
            <a:ext cx="3036887" cy="2151062"/>
          </a:xfrm>
          <a:prstGeom prst="rect">
            <a:avLst/>
          </a:prstGeom>
          <a:noFill/>
          <a:ln w="9525">
            <a:noFill/>
            <a:miter lim="800000"/>
            <a:headEnd/>
            <a:tailEnd/>
          </a:ln>
        </p:spPr>
      </p:pic>
      <p:pic>
        <p:nvPicPr>
          <p:cNvPr id="121864" name="Picture 8"/>
          <p:cNvPicPr>
            <a:picLocks noChangeAspect="1" noChangeArrowheads="1"/>
          </p:cNvPicPr>
          <p:nvPr/>
        </p:nvPicPr>
        <p:blipFill>
          <a:blip r:embed="rId3" cstate="print"/>
          <a:srcRect l="59464" t="2435" r="853" b="1505"/>
          <a:stretch>
            <a:fillRect/>
          </a:stretch>
        </p:blipFill>
        <p:spPr bwMode="auto">
          <a:xfrm>
            <a:off x="4643438" y="3357563"/>
            <a:ext cx="3028950" cy="2128837"/>
          </a:xfrm>
          <a:prstGeom prst="rect">
            <a:avLst/>
          </a:prstGeom>
          <a:noFill/>
          <a:ln w="9525">
            <a:noFill/>
            <a:miter lim="800000"/>
            <a:headEnd/>
            <a:tailEnd/>
          </a:ln>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body" idx="1"/>
          </p:nvPr>
        </p:nvSpPr>
        <p:spPr>
          <a:xfrm>
            <a:off x="611188" y="2997200"/>
            <a:ext cx="8262937" cy="320675"/>
          </a:xfrm>
        </p:spPr>
        <p:txBody>
          <a:bodyPr/>
          <a:lstStyle/>
          <a:p>
            <a:pPr eaLnBrk="1" hangingPunct="1">
              <a:lnSpc>
                <a:spcPct val="80000"/>
              </a:lnSpc>
              <a:buFontTx/>
              <a:buNone/>
            </a:pPr>
            <a:r>
              <a:rPr lang="en-US" altLang="zh-CN" sz="1500" smtClean="0">
                <a:latin typeface="黑体" pitchFamily="49" charset="-122"/>
                <a:ea typeface="黑体" pitchFamily="49" charset="-122"/>
              </a:rPr>
              <a:t>                         </a:t>
            </a:r>
            <a:r>
              <a:rPr lang="zh-CN" altLang="en-US" sz="1500" smtClean="0">
                <a:latin typeface="黑体" pitchFamily="49" charset="-122"/>
                <a:ea typeface="黑体" pitchFamily="49" charset="-122"/>
              </a:rPr>
              <a:t>轿车被树遮挡的跟踪结果</a:t>
            </a:r>
            <a:r>
              <a:rPr lang="zh-CN" altLang="en-US" sz="1300" smtClean="0"/>
              <a:t> </a:t>
            </a:r>
          </a:p>
        </p:txBody>
      </p:sp>
      <p:pic>
        <p:nvPicPr>
          <p:cNvPr id="122883" name="Picture 3"/>
          <p:cNvPicPr>
            <a:picLocks noChangeAspect="1" noChangeArrowheads="1"/>
          </p:cNvPicPr>
          <p:nvPr/>
        </p:nvPicPr>
        <p:blipFill>
          <a:blip r:embed="rId2" cstate="print"/>
          <a:srcRect/>
          <a:stretch>
            <a:fillRect/>
          </a:stretch>
        </p:blipFill>
        <p:spPr bwMode="auto">
          <a:xfrm>
            <a:off x="755650" y="1196975"/>
            <a:ext cx="7561263" cy="1812925"/>
          </a:xfrm>
          <a:prstGeom prst="rect">
            <a:avLst/>
          </a:prstGeom>
          <a:noFill/>
          <a:ln w="9525">
            <a:noFill/>
            <a:miter lim="800000"/>
            <a:headEnd/>
            <a:tailEnd/>
          </a:ln>
        </p:spPr>
      </p:pic>
      <p:pic>
        <p:nvPicPr>
          <p:cNvPr id="122884" name="Picture 4"/>
          <p:cNvPicPr>
            <a:picLocks noChangeAspect="1" noChangeArrowheads="1"/>
          </p:cNvPicPr>
          <p:nvPr/>
        </p:nvPicPr>
        <p:blipFill>
          <a:blip r:embed="rId3" cstate="print"/>
          <a:srcRect/>
          <a:stretch>
            <a:fillRect/>
          </a:stretch>
        </p:blipFill>
        <p:spPr bwMode="auto">
          <a:xfrm>
            <a:off x="755650" y="3357563"/>
            <a:ext cx="7559675" cy="1795462"/>
          </a:xfrm>
          <a:prstGeom prst="rect">
            <a:avLst/>
          </a:prstGeom>
          <a:noFill/>
          <a:ln w="9525">
            <a:noFill/>
            <a:miter lim="800000"/>
            <a:headEnd/>
            <a:tailEnd/>
          </a:ln>
        </p:spPr>
      </p:pic>
      <p:sp>
        <p:nvSpPr>
          <p:cNvPr id="122885" name="Rectangle 5"/>
          <p:cNvSpPr>
            <a:spLocks noChangeArrowheads="1"/>
          </p:cNvSpPr>
          <p:nvPr/>
        </p:nvSpPr>
        <p:spPr bwMode="auto">
          <a:xfrm>
            <a:off x="323850" y="5229225"/>
            <a:ext cx="8518525" cy="1400175"/>
          </a:xfrm>
          <a:prstGeom prst="rect">
            <a:avLst/>
          </a:prstGeom>
          <a:noFill/>
          <a:ln w="9525">
            <a:noFill/>
            <a:miter lim="800000"/>
            <a:headEnd/>
            <a:tailEnd/>
          </a:ln>
        </p:spPr>
        <p:txBody>
          <a:bodyPr/>
          <a:lstStyle/>
          <a:p>
            <a:pPr marL="342900" indent="-342900">
              <a:lnSpc>
                <a:spcPct val="80000"/>
              </a:lnSpc>
              <a:spcBef>
                <a:spcPct val="20000"/>
              </a:spcBef>
            </a:pPr>
            <a:r>
              <a:rPr lang="en-US" altLang="zh-CN" sz="1700">
                <a:latin typeface="-윤고딕120" pitchFamily="18" charset="-127"/>
                <a:ea typeface="-윤고딕120" pitchFamily="18" charset="-127"/>
              </a:rPr>
              <a:t>                                   </a:t>
            </a:r>
            <a:r>
              <a:rPr lang="zh-CN" altLang="en-US" sz="1500"/>
              <a:t>轿车被运动卡车遮挡的跟踪结果</a:t>
            </a:r>
          </a:p>
          <a:p>
            <a:pPr marL="342900" indent="-342900">
              <a:spcBef>
                <a:spcPct val="20000"/>
              </a:spcBef>
            </a:pPr>
            <a:r>
              <a:rPr lang="zh-CN" altLang="en-US" sz="2400">
                <a:solidFill>
                  <a:srgbClr val="FF3300"/>
                </a:solidFill>
              </a:rPr>
              <a:t>结论：</a:t>
            </a:r>
            <a:r>
              <a:rPr lang="zh-CN" altLang="en-US" sz="2400"/>
              <a:t>无论是运动物体间的遮挡，还是目标被静止物体遮挡，算法都能比较准确的检测出；同时使整个运动日标检测方法具有了更好的自适应性，跟踪也更加稳定。</a:t>
            </a:r>
          </a:p>
        </p:txBody>
      </p:sp>
      <p:sp>
        <p:nvSpPr>
          <p:cNvPr id="122886" name="Text Box 6"/>
          <p:cNvSpPr txBox="1">
            <a:spLocks noChangeArrowheads="1"/>
          </p:cNvSpPr>
          <p:nvPr/>
        </p:nvSpPr>
        <p:spPr bwMode="auto">
          <a:xfrm>
            <a:off x="611188" y="549275"/>
            <a:ext cx="8116887" cy="579438"/>
          </a:xfrm>
          <a:prstGeom prst="rect">
            <a:avLst/>
          </a:prstGeom>
          <a:noFill/>
          <a:ln w="9525">
            <a:noFill/>
            <a:miter lim="800000"/>
            <a:headEnd/>
            <a:tailEnd/>
          </a:ln>
        </p:spPr>
        <p:txBody>
          <a:bodyPr>
            <a:spAutoFit/>
          </a:bodyPr>
          <a:lstStyle/>
          <a:p>
            <a:pPr marL="342900" indent="-342900" latinLnBrk="0">
              <a:spcBef>
                <a:spcPct val="50000"/>
              </a:spcBef>
              <a:buClr>
                <a:srgbClr val="CCFF33"/>
              </a:buClr>
              <a:buSzPct val="70000"/>
              <a:buFont typeface="Wingdings" pitchFamily="2" charset="2"/>
              <a:buNone/>
            </a:pPr>
            <a:r>
              <a:rPr lang="en-US" altLang="zh-CN" sz="3200"/>
              <a:t>    </a:t>
            </a:r>
            <a:r>
              <a:rPr lang="zh-CN" altLang="en-US" sz="3200"/>
              <a:t>静物遮挡与运动遮挡时的目标跟踪实例</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ueprint">
  <a:themeElements>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fontScheme name="Blueprint">
      <a:majorFont>
        <a:latin typeface="Tahoma"/>
        <a:ea typeface="华文中宋"/>
        <a:cs typeface=""/>
      </a:majorFont>
      <a:minorFont>
        <a:latin typeface="Tahoma"/>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800" b="0" i="0" u="none" strike="noStrike" cap="none" normalizeH="0" baseline="0" smtClean="0">
            <a:ln>
              <a:noFill/>
            </a:ln>
            <a:solidFill>
              <a:schemeClr val="tx1"/>
            </a:solidFill>
            <a:effectLst/>
            <a:latin typeface="Times New Roman" pitchFamily="18" charset="0"/>
            <a:ea typeface="华文中宋"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800" b="0" i="0" u="none" strike="noStrike" cap="none" normalizeH="0" baseline="0" smtClean="0">
            <a:ln>
              <a:noFill/>
            </a:ln>
            <a:solidFill>
              <a:schemeClr val="tx1"/>
            </a:solidFill>
            <a:effectLst/>
            <a:latin typeface="Times New Roman" pitchFamily="18" charset="0"/>
            <a:ea typeface="华文中宋"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7142</TotalTime>
  <Words>12013</Words>
  <Application>Microsoft Office PowerPoint</Application>
  <PresentationFormat>全屏显示(4:3)</PresentationFormat>
  <Paragraphs>556</Paragraphs>
  <Slides>98</Slides>
  <Notes>24</Notes>
  <HiddenSlides>0</HiddenSlides>
  <MMClips>3</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98</vt:i4>
      </vt:variant>
    </vt:vector>
  </HeadingPairs>
  <TitlesOfParts>
    <vt:vector size="103" baseType="lpstr">
      <vt:lpstr>Blueprint</vt:lpstr>
      <vt:lpstr>位图图像</vt:lpstr>
      <vt:lpstr>Microsoft 公式 3.0</vt:lpstr>
      <vt:lpstr>Microsoft Word 图片</vt:lpstr>
      <vt:lpstr>Microsoft Visio 绘图</vt:lpstr>
      <vt:lpstr>幻灯片 1</vt:lpstr>
      <vt:lpstr>幻灯片 2</vt:lpstr>
      <vt:lpstr>幻灯片 3</vt:lpstr>
      <vt:lpstr>幻灯片 4</vt:lpstr>
      <vt:lpstr>目标检测跟踪的含义</vt:lpstr>
      <vt:lpstr>目标检测、跟踪与识别中的难点问题</vt:lpstr>
      <vt:lpstr>幻灯片 7</vt:lpstr>
      <vt:lpstr>幻灯片 8</vt:lpstr>
      <vt:lpstr>幻灯片 9</vt:lpstr>
      <vt:lpstr>幻灯片 10</vt:lpstr>
      <vt:lpstr>什么是信息获取技术</vt:lpstr>
      <vt:lpstr>什么是信息获取技术</vt:lpstr>
      <vt:lpstr> 目标探测与识别的信息特征</vt:lpstr>
      <vt:lpstr> 微光、热成像和雷达技术的特点和优势</vt:lpstr>
      <vt:lpstr> 微光、热成像和雷达技术的特点和优势</vt:lpstr>
      <vt:lpstr>红外图像示例</vt:lpstr>
      <vt:lpstr> 微光、热成像和雷达技术的特点和优势</vt:lpstr>
      <vt:lpstr> 微光、热成像和雷达技术的特点和优势</vt:lpstr>
      <vt:lpstr>幻灯片 19</vt:lpstr>
      <vt:lpstr>幻灯片 20</vt:lpstr>
      <vt:lpstr>用于描述目标的术语</vt:lpstr>
      <vt:lpstr>用于描述目标的术语</vt:lpstr>
      <vt:lpstr>用于描述目标的术语</vt:lpstr>
      <vt:lpstr>目标探测、跟踪与识别技术的典型应用</vt:lpstr>
      <vt:lpstr>具体应用情况</vt:lpstr>
      <vt:lpstr>具体应用情况</vt:lpstr>
      <vt:lpstr>具体应用情况</vt:lpstr>
      <vt:lpstr>具体应用情况</vt:lpstr>
      <vt:lpstr>具体应用情况</vt:lpstr>
      <vt:lpstr>幻灯片 30</vt:lpstr>
      <vt:lpstr>在安防及交通监控系统中的应用</vt:lpstr>
      <vt:lpstr>在安防监控系统中的应用</vt:lpstr>
      <vt:lpstr>幻灯片 33</vt:lpstr>
      <vt:lpstr>在军事应用示例-无人驾驶小车</vt:lpstr>
      <vt:lpstr>可视化人体CT 和 MRI图像</vt:lpstr>
      <vt:lpstr>图像的特征形态与描述</vt:lpstr>
      <vt:lpstr>图像的特征形态与描述</vt:lpstr>
      <vt:lpstr>图像的特征类型</vt:lpstr>
      <vt:lpstr>幻灯片 39</vt:lpstr>
      <vt:lpstr>图像的特征类型</vt:lpstr>
      <vt:lpstr>幻灯片 41</vt:lpstr>
      <vt:lpstr>图像的特征类型</vt:lpstr>
      <vt:lpstr>幻灯片 43</vt:lpstr>
      <vt:lpstr>图像的特征类型</vt:lpstr>
      <vt:lpstr>图像的特征类型</vt:lpstr>
      <vt:lpstr>目标检测方法的基本概念与原理</vt:lpstr>
      <vt:lpstr>目标检测的基本思想：</vt:lpstr>
      <vt:lpstr>幻灯片 48</vt:lpstr>
      <vt:lpstr>幻灯片 49</vt:lpstr>
      <vt:lpstr>幻灯片 50</vt:lpstr>
      <vt:lpstr>9.4.1 利用图像分割技术的目标检测方法</vt:lpstr>
      <vt:lpstr>幻灯片 52</vt:lpstr>
      <vt:lpstr>幻灯片 53</vt:lpstr>
      <vt:lpstr> 基于阈值分割的目标检测方法：</vt:lpstr>
      <vt:lpstr>幻灯片 55</vt:lpstr>
      <vt:lpstr>各种阈值分割方法的分割结果</vt:lpstr>
      <vt:lpstr> 基于边缘图像分割的目标检测方法</vt:lpstr>
      <vt:lpstr>几种常用的边缘检测方法</vt:lpstr>
      <vt:lpstr>幻灯片 59</vt:lpstr>
      <vt:lpstr>幻灯片 60</vt:lpstr>
      <vt:lpstr>9.4.2基于图像匹配技术的目标检测算法</vt:lpstr>
      <vt:lpstr>幻灯片 62</vt:lpstr>
      <vt:lpstr>什么是图像匹配？</vt:lpstr>
      <vt:lpstr>幻灯片 64</vt:lpstr>
      <vt:lpstr>幻灯片 65</vt:lpstr>
      <vt:lpstr>幻灯片 66</vt:lpstr>
      <vt:lpstr>幻灯片 67</vt:lpstr>
      <vt:lpstr>配准过程中要注意的关键点：</vt:lpstr>
      <vt:lpstr>配准的方法：</vt:lpstr>
      <vt:lpstr>幻灯片 70</vt:lpstr>
      <vt:lpstr>9.4.3 运动目标的检测</vt:lpstr>
      <vt:lpstr>运动图像序列的分类：</vt:lpstr>
      <vt:lpstr> 帧间差分法 </vt:lpstr>
      <vt:lpstr>帧间差分算法的优缺点：</vt:lpstr>
      <vt:lpstr>静止背景下运动目标的检测实验结果：</vt:lpstr>
      <vt:lpstr>     与背景接近时目标检测</vt:lpstr>
      <vt:lpstr>9.5.1 目标跟踪的定义：</vt:lpstr>
      <vt:lpstr>幻灯片 78</vt:lpstr>
      <vt:lpstr>幻灯片 79</vt:lpstr>
      <vt:lpstr>实例1：弱小点目标的跟踪实例</vt:lpstr>
      <vt:lpstr>实例2：姿态变化的人脸跟踪实例</vt:lpstr>
      <vt:lpstr>实例3：F-22战斗机的目标跟踪系统</vt:lpstr>
      <vt:lpstr>实例4：智能监控系统</vt:lpstr>
      <vt:lpstr>实例5： Viz|Arena电视直播系统 </vt:lpstr>
      <vt:lpstr>9.5.2 目标跟踪问题的描述</vt:lpstr>
      <vt:lpstr>⑴、目标跟踪的表示方法：</vt:lpstr>
      <vt:lpstr>幻灯片 87</vt:lpstr>
      <vt:lpstr>幻灯片 88</vt:lpstr>
      <vt:lpstr>9.5.3 机动目标跟踪方法的分类</vt:lpstr>
      <vt:lpstr>幻灯片 90</vt:lpstr>
      <vt:lpstr>9.5.4 常用的目标跟踪方法</vt:lpstr>
      <vt:lpstr>幻灯片 92</vt:lpstr>
      <vt:lpstr>9.5.5 工程中常用的目标跟踪方法</vt:lpstr>
      <vt:lpstr>幻灯片 94</vt:lpstr>
      <vt:lpstr>   多目标跟踪的实验结果</vt:lpstr>
      <vt:lpstr>   利用颜色特征提取来克服遮挡的实验</vt:lpstr>
      <vt:lpstr>幻灯片 97</vt:lpstr>
      <vt:lpstr>幻灯片 98</vt:lpstr>
    </vt:vector>
  </TitlesOfParts>
  <Company>深圳大学信息工程学院</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傅向华</dc:creator>
  <cp:lastModifiedBy>Administrator</cp:lastModifiedBy>
  <cp:revision>879</cp:revision>
  <dcterms:created xsi:type="dcterms:W3CDTF">2006-02-25T15:17:24Z</dcterms:created>
  <dcterms:modified xsi:type="dcterms:W3CDTF">2017-10-23T15:24:53Z</dcterms:modified>
</cp:coreProperties>
</file>